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322" r:id="rId3"/>
    <p:sldId id="324" r:id="rId4"/>
    <p:sldId id="325" r:id="rId5"/>
    <p:sldId id="326" r:id="rId6"/>
    <p:sldId id="327" r:id="rId7"/>
    <p:sldId id="328" r:id="rId8"/>
    <p:sldId id="329" r:id="rId9"/>
    <p:sldId id="331" r:id="rId10"/>
    <p:sldId id="341" r:id="rId11"/>
    <p:sldId id="342" r:id="rId12"/>
    <p:sldId id="347" r:id="rId13"/>
    <p:sldId id="353" r:id="rId14"/>
    <p:sldId id="332" r:id="rId15"/>
    <p:sldId id="333" r:id="rId16"/>
    <p:sldId id="334" r:id="rId17"/>
    <p:sldId id="335" r:id="rId18"/>
    <p:sldId id="336" r:id="rId19"/>
    <p:sldId id="337" r:id="rId20"/>
    <p:sldId id="338" r:id="rId21"/>
    <p:sldId id="339" r:id="rId22"/>
    <p:sldId id="340" r:id="rId23"/>
    <p:sldId id="395" r:id="rId24"/>
    <p:sldId id="396" r:id="rId25"/>
    <p:sldId id="397" r:id="rId26"/>
    <p:sldId id="398" r:id="rId27"/>
    <p:sldId id="406" r:id="rId28"/>
    <p:sldId id="407" r:id="rId29"/>
    <p:sldId id="408" r:id="rId30"/>
    <p:sldId id="409" r:id="rId31"/>
    <p:sldId id="473" r:id="rId32"/>
    <p:sldId id="474" r:id="rId33"/>
    <p:sldId id="475" r:id="rId34"/>
    <p:sldId id="476" r:id="rId35"/>
    <p:sldId id="477" r:id="rId36"/>
    <p:sldId id="478" r:id="rId37"/>
    <p:sldId id="479" r:id="rId38"/>
    <p:sldId id="480" r:id="rId39"/>
    <p:sldId id="481" r:id="rId40"/>
    <p:sldId id="482" r:id="rId41"/>
    <p:sldId id="483" r:id="rId42"/>
    <p:sldId id="484" r:id="rId43"/>
    <p:sldId id="485" r:id="rId44"/>
    <p:sldId id="486" r:id="rId45"/>
    <p:sldId id="487" r:id="rId46"/>
    <p:sldId id="488" r:id="rId47"/>
    <p:sldId id="489" r:id="rId48"/>
    <p:sldId id="490" r:id="rId49"/>
    <p:sldId id="491" r:id="rId50"/>
    <p:sldId id="492" r:id="rId51"/>
    <p:sldId id="493" r:id="rId52"/>
    <p:sldId id="494" r:id="rId53"/>
    <p:sldId id="495" r:id="rId54"/>
    <p:sldId id="496" r:id="rId55"/>
    <p:sldId id="497" r:id="rId56"/>
    <p:sldId id="498" r:id="rId57"/>
    <p:sldId id="499" r:id="rId58"/>
    <p:sldId id="500" r:id="rId59"/>
    <p:sldId id="501" r:id="rId60"/>
    <p:sldId id="502" r:id="rId61"/>
    <p:sldId id="503" r:id="rId62"/>
    <p:sldId id="504" r:id="rId63"/>
    <p:sldId id="343" r:id="rId64"/>
    <p:sldId id="344" r:id="rId65"/>
    <p:sldId id="345" r:id="rId66"/>
    <p:sldId id="410" r:id="rId67"/>
    <p:sldId id="411" r:id="rId68"/>
    <p:sldId id="384" r:id="rId69"/>
    <p:sldId id="402" r:id="rId70"/>
    <p:sldId id="403" r:id="rId71"/>
    <p:sldId id="385" r:id="rId72"/>
    <p:sldId id="404" r:id="rId73"/>
    <p:sldId id="386" r:id="rId74"/>
    <p:sldId id="405" r:id="rId75"/>
    <p:sldId id="346" r:id="rId76"/>
    <p:sldId id="349" r:id="rId77"/>
    <p:sldId id="350" r:id="rId78"/>
    <p:sldId id="351" r:id="rId79"/>
    <p:sldId id="352" r:id="rId80"/>
    <p:sldId id="354" r:id="rId81"/>
    <p:sldId id="355" r:id="rId82"/>
    <p:sldId id="356" r:id="rId83"/>
    <p:sldId id="357" r:id="rId84"/>
    <p:sldId id="358" r:id="rId85"/>
    <p:sldId id="359" r:id="rId86"/>
    <p:sldId id="360" r:id="rId87"/>
    <p:sldId id="361" r:id="rId88"/>
    <p:sldId id="363" r:id="rId89"/>
    <p:sldId id="362" r:id="rId90"/>
    <p:sldId id="364" r:id="rId91"/>
    <p:sldId id="365" r:id="rId92"/>
    <p:sldId id="366" r:id="rId93"/>
    <p:sldId id="367" r:id="rId94"/>
    <p:sldId id="368" r:id="rId95"/>
    <p:sldId id="369" r:id="rId96"/>
    <p:sldId id="370" r:id="rId97"/>
    <p:sldId id="371" r:id="rId98"/>
    <p:sldId id="372" r:id="rId99"/>
    <p:sldId id="373" r:id="rId100"/>
    <p:sldId id="375" r:id="rId101"/>
    <p:sldId id="374" r:id="rId102"/>
    <p:sldId id="376" r:id="rId103"/>
    <p:sldId id="377" r:id="rId104"/>
    <p:sldId id="378" r:id="rId105"/>
    <p:sldId id="379" r:id="rId106"/>
    <p:sldId id="380" r:id="rId107"/>
    <p:sldId id="381" r:id="rId108"/>
    <p:sldId id="399" r:id="rId109"/>
    <p:sldId id="400" r:id="rId110"/>
    <p:sldId id="401" r:id="rId1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520" autoAdjust="0"/>
    <p:restoredTop sz="94660"/>
  </p:normalViewPr>
  <p:slideViewPr>
    <p:cSldViewPr snapToGrid="0">
      <p:cViewPr>
        <p:scale>
          <a:sx n="150" d="100"/>
          <a:sy n="150" d="100"/>
        </p:scale>
        <p:origin x="1128" y="40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567100-E60C-469D-9038-0463D9742EEE}" type="datetimeFigureOut">
              <a:rPr lang="zh-CN" altLang="en-US" smtClean="0"/>
              <a:t>2019-08-01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B9201C-94B4-4658-979D-7B7EAEAD63D1}"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567100-E60C-469D-9038-0463D9742EEE}" type="datetimeFigureOut">
              <a:rPr lang="zh-CN" altLang="en-US" smtClean="0"/>
              <a:t>2019-08-01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B9201C-94B4-4658-979D-7B7EAEAD63D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567100-E60C-469D-9038-0463D9742EEE}" type="datetimeFigureOut">
              <a:rPr lang="zh-CN" altLang="en-US" smtClean="0"/>
              <a:t>2019-08-01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B9201C-94B4-4658-979D-7B7EAEAD63D1}"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567100-E60C-469D-9038-0463D9742EEE}" type="datetimeFigureOut">
              <a:rPr lang="zh-CN" altLang="en-US" smtClean="0"/>
              <a:t>2019-08-01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B9201C-94B4-4658-979D-7B7EAEAD63D1}"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567100-E60C-469D-9038-0463D9742EEE}" type="datetimeFigureOut">
              <a:rPr lang="zh-CN" altLang="en-US" smtClean="0"/>
              <a:t>2019-08-01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B9201C-94B4-4658-979D-7B7EAEAD63D1}"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567100-E60C-469D-9038-0463D9742EEE}" type="datetimeFigureOut">
              <a:rPr lang="zh-CN" altLang="en-US" smtClean="0"/>
              <a:t>2019-08-01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0B9201C-94B4-4658-979D-7B7EAEAD63D1}"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567100-E60C-469D-9038-0463D9742EEE}" type="datetimeFigureOut">
              <a:rPr lang="zh-CN" altLang="en-US" smtClean="0"/>
              <a:t>2019-08-01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0B9201C-94B4-4658-979D-7B7EAEAD63D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567100-E60C-469D-9038-0463D9742EEE}" type="datetimeFigureOut">
              <a:rPr lang="zh-CN" altLang="en-US" smtClean="0"/>
              <a:t>2019-08-01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0B9201C-94B4-4658-979D-7B7EAEAD63D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567100-E60C-469D-9038-0463D9742EEE}" type="datetimeFigureOut">
              <a:rPr lang="zh-CN" altLang="en-US" smtClean="0"/>
              <a:t>2019-08-01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0B9201C-94B4-4658-979D-7B7EAEAD63D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567100-E60C-469D-9038-0463D9742EEE}" type="datetimeFigureOut">
              <a:rPr lang="zh-CN" altLang="en-US" smtClean="0"/>
              <a:t>2019-08-01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0B9201C-94B4-4658-979D-7B7EAEAD63D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567100-E60C-469D-9038-0463D9742EEE}" type="datetimeFigureOut">
              <a:rPr lang="zh-CN" altLang="en-US" smtClean="0"/>
              <a:t>2019-08-01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0B9201C-94B4-4658-979D-7B7EAEAD63D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67100-E60C-469D-9038-0463D9742EEE}" type="datetimeFigureOut">
              <a:rPr lang="zh-CN" altLang="en-US" smtClean="0"/>
              <a:t>2019-08-01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B9201C-94B4-4658-979D-7B7EAEAD63D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Day1</a:t>
            </a:r>
            <a:endParaRPr lang="zh-CN" altLang="en-US" dirty="0"/>
          </a:p>
        </p:txBody>
      </p:sp>
      <p:sp>
        <p:nvSpPr>
          <p:cNvPr id="3" name="副标题 2"/>
          <p:cNvSpPr>
            <a:spLocks noGrp="1"/>
          </p:cNvSpPr>
          <p:nvPr>
            <p:ph type="subTitle" idx="1"/>
          </p:nvPr>
        </p:nvSpPr>
        <p:spPr/>
        <p:txBody>
          <a:bodyPr/>
          <a:lstStyle/>
          <a:p>
            <a:r>
              <a:rPr lang="zh-CN" altLang="en-US" dirty="0"/>
              <a:t>成都七中 </a:t>
            </a:r>
            <a:r>
              <a:rPr lang="en-US" altLang="zh-CN" dirty="0"/>
              <a:t>nzhtl1477</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边分治</a:t>
            </a:r>
          </a:p>
        </p:txBody>
      </p:sp>
      <p:sp>
        <p:nvSpPr>
          <p:cNvPr id="3" name="内容占位符 2"/>
          <p:cNvSpPr>
            <a:spLocks noGrp="1"/>
          </p:cNvSpPr>
          <p:nvPr>
            <p:ph idx="1"/>
          </p:nvPr>
        </p:nvSpPr>
        <p:spPr/>
        <p:txBody>
          <a:bodyPr/>
          <a:lstStyle/>
          <a:p>
            <a:r>
              <a:rPr lang="zh-CN" altLang="en-US" dirty="0">
                <a:sym typeface="+mn-ea"/>
              </a:rPr>
              <a:t>可以看作是每次删去一条边之后继续分治下去</a:t>
            </a:r>
          </a:p>
          <a:p>
            <a:r>
              <a:rPr lang="zh-CN" altLang="en-US"/>
              <a:t>删去一条边之后树会分成两个子树，删去的边需要保证让两边的子树</a:t>
            </a:r>
            <a:r>
              <a:rPr lang="en-US" altLang="zh-CN"/>
              <a:t>size</a:t>
            </a:r>
            <a:r>
              <a:rPr lang="zh-CN" altLang="en-US"/>
              <a:t>尽可能相近</a:t>
            </a:r>
          </a:p>
          <a:p>
            <a:r>
              <a:rPr lang="zh-CN" altLang="en-US"/>
              <a:t>直接朴素地在这个树上做可能复杂度不正确，需要进行三度化</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en-US" altLang="zh-CN" dirty="0"/>
              <a:t>Top tree</a:t>
            </a:r>
            <a:r>
              <a:rPr lang="zh-CN" altLang="en-US" dirty="0"/>
              <a:t>维护路径信息：维护簇的路径点权信息</a:t>
            </a:r>
            <a:endParaRPr lang="en-US" altLang="zh-CN" dirty="0"/>
          </a:p>
          <a:p>
            <a:r>
              <a:rPr lang="en-US" altLang="zh-CN" dirty="0"/>
              <a:t>Top tree</a:t>
            </a:r>
            <a:r>
              <a:rPr lang="zh-CN" altLang="en-US" dirty="0"/>
              <a:t>维护子树信息：维护簇的除簇路径外内点权信息</a:t>
            </a:r>
            <a:endParaRPr lang="en-US" altLang="zh-CN" dirty="0"/>
          </a:p>
          <a:p>
            <a:r>
              <a:rPr lang="zh-CN" altLang="en-US" dirty="0"/>
              <a:t>打标记：簇路径点标记，除簇路径外内点标记</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normAutofit/>
          </a:bodyPr>
          <a:lstStyle/>
          <a:p>
            <a:r>
              <a:rPr lang="zh-CN" altLang="en-US" dirty="0"/>
              <a:t>每个簇维护以下东西：</a:t>
            </a:r>
          </a:p>
          <a:p>
            <a:r>
              <a:rPr lang="zh-CN" altLang="en-US" dirty="0"/>
              <a:t>除簇路径外的内点 点权和、最大值、最小值</a:t>
            </a:r>
          </a:p>
          <a:p>
            <a:r>
              <a:rPr lang="zh-CN" altLang="en-US" dirty="0"/>
              <a:t>簇路径点权和、最大值、最小值</a:t>
            </a:r>
          </a:p>
          <a:p>
            <a:r>
              <a:rPr lang="zh-CN" altLang="en-US" dirty="0"/>
              <a:t>除簇路径外的内点 点权标记，可以写成 </a:t>
            </a:r>
            <a:r>
              <a:rPr lang="en-US" altLang="zh-CN" dirty="0" err="1"/>
              <a:t>x←kx+b</a:t>
            </a:r>
            <a:r>
              <a:rPr lang="zh-CN" altLang="en-US" dirty="0"/>
              <a:t>形式</a:t>
            </a:r>
          </a:p>
          <a:p>
            <a:r>
              <a:rPr lang="zh-CN" altLang="en-US" dirty="0"/>
              <a:t>簇路径点权标记，同理</a:t>
            </a:r>
          </a:p>
          <a:p>
            <a:r>
              <a:rPr lang="zh-CN" altLang="en-US" dirty="0"/>
              <a:t>在 </a:t>
            </a:r>
            <a:r>
              <a:rPr lang="en-US" altLang="zh-CN" dirty="0"/>
              <a:t>Merge</a:t>
            </a:r>
            <a:r>
              <a:rPr lang="zh-CN" altLang="en-US" dirty="0"/>
              <a:t>中处理加和、取 </a:t>
            </a:r>
            <a:r>
              <a:rPr lang="en-US" altLang="zh-CN" dirty="0"/>
              <a:t>max </a:t>
            </a:r>
            <a:r>
              <a:rPr lang="zh-CN" altLang="en-US" dirty="0"/>
              <a:t>，在 </a:t>
            </a:r>
            <a:r>
              <a:rPr lang="en-US" altLang="zh-CN" dirty="0"/>
              <a:t>Split</a:t>
            </a:r>
            <a:r>
              <a:rPr lang="zh-CN" altLang="en-US" dirty="0"/>
              <a:t>中把标记扔到两个孩子簇上。</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[ZJOI2015]</a:t>
            </a:r>
            <a:r>
              <a:rPr lang="zh-CN" altLang="en-US" dirty="0"/>
              <a:t>幻想乡战略游戏</a:t>
            </a:r>
          </a:p>
        </p:txBody>
      </p:sp>
      <p:sp>
        <p:nvSpPr>
          <p:cNvPr id="3" name="内容占位符 2"/>
          <p:cNvSpPr>
            <a:spLocks noGrp="1"/>
          </p:cNvSpPr>
          <p:nvPr>
            <p:ph idx="1"/>
          </p:nvPr>
        </p:nvSpPr>
        <p:spPr/>
        <p:txBody>
          <a:bodyPr/>
          <a:lstStyle/>
          <a:p>
            <a:r>
              <a:rPr lang="zh-CN" altLang="en-US" dirty="0"/>
              <a:t>带修改，维护带权重心</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在</a:t>
            </a:r>
            <a:r>
              <a:rPr lang="en-US" altLang="zh-CN" dirty="0"/>
              <a:t>Top tree</a:t>
            </a:r>
            <a:r>
              <a:rPr lang="zh-CN" altLang="en-US" dirty="0"/>
              <a:t>上使用</a:t>
            </a:r>
            <a:r>
              <a:rPr lang="en-US" altLang="zh-CN" dirty="0"/>
              <a:t>Non-local search</a:t>
            </a:r>
            <a:r>
              <a:rPr lang="zh-CN" altLang="en-US" dirty="0"/>
              <a:t>的</a:t>
            </a:r>
            <a:r>
              <a:rPr lang="en-US" altLang="zh-CN" dirty="0"/>
              <a:t>trick</a:t>
            </a:r>
          </a:p>
          <a:p>
            <a:r>
              <a:rPr lang="en-US" altLang="zh-CN" dirty="0"/>
              <a:t>O( </a:t>
            </a:r>
            <a:r>
              <a:rPr lang="en-US" altLang="zh-CN" dirty="0" err="1"/>
              <a:t>logn</a:t>
            </a:r>
            <a:r>
              <a:rPr lang="en-US" altLang="zh-CN" dirty="0"/>
              <a:t> )</a:t>
            </a:r>
          </a:p>
          <a:p>
            <a:r>
              <a:rPr lang="zh-CN" altLang="en-US" dirty="0"/>
              <a:t>具体怎么实现</a:t>
            </a:r>
            <a:r>
              <a:rPr lang="en-US" altLang="zh-CN" dirty="0"/>
              <a:t>…</a:t>
            </a:r>
            <a:r>
              <a:rPr lang="zh-CN" altLang="en-US" dirty="0"/>
              <a:t>这是论文里面的一个例题</a:t>
            </a:r>
            <a:endParaRPr lang="en-US" altLang="zh-CN" dirty="0"/>
          </a:p>
          <a:p>
            <a:r>
              <a:rPr lang="zh-CN" altLang="en-US" dirty="0"/>
              <a:t>但是我还没看完论文所以咕咕咕了</a:t>
            </a:r>
            <a:endParaRPr lang="en-US" altLang="zh-CN"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静态</a:t>
            </a:r>
            <a:r>
              <a:rPr lang="en-US" altLang="zh-CN" dirty="0"/>
              <a:t>top tree</a:t>
            </a:r>
            <a:endParaRPr lang="zh-CN" altLang="en-US" dirty="0"/>
          </a:p>
        </p:txBody>
      </p:sp>
      <p:sp>
        <p:nvSpPr>
          <p:cNvPr id="3" name="内容占位符 2"/>
          <p:cNvSpPr>
            <a:spLocks noGrp="1"/>
          </p:cNvSpPr>
          <p:nvPr>
            <p:ph idx="1"/>
          </p:nvPr>
        </p:nvSpPr>
        <p:spPr/>
        <p:txBody>
          <a:bodyPr/>
          <a:lstStyle/>
          <a:p>
            <a:r>
              <a:rPr lang="zh-CN" altLang="en-US" dirty="0"/>
              <a:t>静态的</a:t>
            </a:r>
            <a:r>
              <a:rPr lang="en-US" altLang="zh-CN" dirty="0"/>
              <a:t>top tree</a:t>
            </a:r>
            <a:r>
              <a:rPr lang="zh-CN" altLang="en-US" dirty="0"/>
              <a:t>结构维护起来会方便很多，常数也会比</a:t>
            </a:r>
            <a:r>
              <a:rPr lang="en-US" altLang="zh-CN" dirty="0"/>
              <a:t>top tree</a:t>
            </a:r>
            <a:r>
              <a:rPr lang="zh-CN" altLang="en-US" dirty="0"/>
              <a:t>要好一些</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a:t>
            </a:r>
            <a:r>
              <a:rPr lang="en-US" altLang="zh-CN" dirty="0"/>
              <a:t>HLD</a:t>
            </a:r>
            <a:r>
              <a:rPr lang="zh-CN" altLang="en-US" dirty="0"/>
              <a:t>实现的静态</a:t>
            </a:r>
            <a:r>
              <a:rPr lang="en-US" altLang="zh-CN" dirty="0"/>
              <a:t>top tree</a:t>
            </a:r>
            <a:endParaRPr lang="zh-CN" altLang="en-US" dirty="0"/>
          </a:p>
        </p:txBody>
      </p:sp>
      <p:sp>
        <p:nvSpPr>
          <p:cNvPr id="3" name="内容占位符 2"/>
          <p:cNvSpPr>
            <a:spLocks noGrp="1"/>
          </p:cNvSpPr>
          <p:nvPr>
            <p:ph idx="1"/>
          </p:nvPr>
        </p:nvSpPr>
        <p:spPr/>
        <p:txBody>
          <a:bodyPr/>
          <a:lstStyle/>
          <a:p>
            <a:r>
              <a:rPr lang="zh-CN" altLang="en-US" dirty="0"/>
              <a:t>考虑静态</a:t>
            </a:r>
            <a:r>
              <a:rPr lang="en-US" altLang="zh-CN" dirty="0" err="1"/>
              <a:t>lct</a:t>
            </a:r>
            <a:r>
              <a:rPr lang="zh-CN" altLang="en-US" dirty="0"/>
              <a:t>维护子树和用平衡树维护每个点的轻儿</a:t>
            </a:r>
            <a:r>
              <a:rPr lang="zh-CN" altLang="en-US"/>
              <a:t>子的</a:t>
            </a:r>
            <a:r>
              <a:rPr lang="en-US" altLang="zh-CN"/>
              <a:t>lct</a:t>
            </a:r>
            <a:r>
              <a:rPr lang="zh-CN" altLang="en-US" dirty="0"/>
              <a:t>的区别</a:t>
            </a:r>
            <a:endParaRPr lang="en-US" altLang="zh-CN" dirty="0"/>
          </a:p>
          <a:p>
            <a:r>
              <a:rPr lang="zh-CN" altLang="en-US" dirty="0"/>
              <a:t>发现区别就是后者进行了点度数的分治</a:t>
            </a:r>
            <a:endParaRPr lang="en-US" altLang="zh-CN" dirty="0"/>
          </a:p>
          <a:p>
            <a:r>
              <a:rPr lang="zh-CN" altLang="en-US" dirty="0"/>
              <a:t>实际上静态</a:t>
            </a:r>
            <a:r>
              <a:rPr lang="en-US" altLang="zh-CN" dirty="0" err="1"/>
              <a:t>lct</a:t>
            </a:r>
            <a:r>
              <a:rPr lang="zh-CN" altLang="en-US" dirty="0"/>
              <a:t>已经进行了两轮分治：</a:t>
            </a:r>
            <a:endParaRPr lang="en-US" altLang="zh-CN" dirty="0"/>
          </a:p>
          <a:p>
            <a:r>
              <a:rPr lang="en-US" altLang="zh-CN" dirty="0"/>
              <a:t>1.</a:t>
            </a:r>
            <a:r>
              <a:rPr lang="zh-CN" altLang="en-US" dirty="0"/>
              <a:t>对树进行分治</a:t>
            </a:r>
            <a:r>
              <a:rPr lang="en-US" altLang="zh-CN" dirty="0"/>
              <a:t>——</a:t>
            </a:r>
            <a:r>
              <a:rPr lang="zh-CN" altLang="en-US" dirty="0"/>
              <a:t>链分治</a:t>
            </a:r>
            <a:endParaRPr lang="en-US" altLang="zh-CN" dirty="0"/>
          </a:p>
          <a:p>
            <a:r>
              <a:rPr lang="en-US" altLang="zh-CN" dirty="0"/>
              <a:t>2.</a:t>
            </a:r>
            <a:r>
              <a:rPr lang="zh-CN" altLang="en-US" dirty="0"/>
              <a:t>对每条重链建一棵基于</a:t>
            </a:r>
            <a:r>
              <a:rPr lang="en-US" altLang="zh-CN" dirty="0"/>
              <a:t>biased dictionary problem</a:t>
            </a:r>
            <a:r>
              <a:rPr lang="zh-CN" altLang="en-US" dirty="0"/>
              <a:t>的</a:t>
            </a:r>
            <a:r>
              <a:rPr lang="en-US" altLang="zh-CN" dirty="0" err="1"/>
              <a:t>bst</a:t>
            </a:r>
            <a:r>
              <a:rPr lang="en-US" altLang="zh-CN" dirty="0"/>
              <a:t>——</a:t>
            </a:r>
            <a:r>
              <a:rPr lang="zh-CN" altLang="en-US" dirty="0"/>
              <a:t>对每条重链的分治</a:t>
            </a:r>
            <a:endParaRPr lang="en-US" altLang="zh-CN" dirty="0"/>
          </a:p>
          <a:p>
            <a:r>
              <a:rPr lang="zh-CN" altLang="en-US" dirty="0"/>
              <a:t>于是我们再在这个静态</a:t>
            </a:r>
            <a:r>
              <a:rPr lang="en-US" altLang="zh-CN" dirty="0" err="1"/>
              <a:t>lct</a:t>
            </a:r>
            <a:r>
              <a:rPr lang="zh-CN" altLang="en-US" dirty="0"/>
              <a:t>结构上进行一轮基于点度数的分治就可以让其功能达到静态</a:t>
            </a:r>
            <a:r>
              <a:rPr lang="en-US" altLang="zh-CN" dirty="0"/>
              <a:t>top tree</a:t>
            </a:r>
            <a:r>
              <a:rPr lang="zh-CN" altLang="en-US" dirty="0"/>
              <a:t>的功能</a:t>
            </a:r>
            <a:endParaRPr lang="en-US" altLang="zh-CN"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a:t>
            </a:r>
            <a:r>
              <a:rPr lang="en-US" altLang="zh-CN" dirty="0"/>
              <a:t>HLD</a:t>
            </a:r>
            <a:r>
              <a:rPr lang="zh-CN" altLang="en-US" dirty="0"/>
              <a:t>实现的静态</a:t>
            </a:r>
            <a:r>
              <a:rPr lang="en-US" altLang="zh-CN" dirty="0"/>
              <a:t>top tree</a:t>
            </a:r>
            <a:endParaRPr lang="zh-CN" altLang="en-US" dirty="0"/>
          </a:p>
        </p:txBody>
      </p:sp>
      <p:sp>
        <p:nvSpPr>
          <p:cNvPr id="3" name="内容占位符 2"/>
          <p:cNvSpPr>
            <a:spLocks noGrp="1"/>
          </p:cNvSpPr>
          <p:nvPr>
            <p:ph idx="1"/>
          </p:nvPr>
        </p:nvSpPr>
        <p:spPr/>
        <p:txBody>
          <a:bodyPr/>
          <a:lstStyle/>
          <a:p>
            <a:r>
              <a:rPr lang="zh-CN" altLang="en-US" dirty="0"/>
              <a:t>定义</a:t>
            </a:r>
            <a:r>
              <a:rPr lang="en-US" altLang="zh-CN" dirty="0"/>
              <a:t>cluster</a:t>
            </a:r>
            <a:r>
              <a:rPr lang="zh-CN" altLang="en-US" dirty="0"/>
              <a:t>为所有满足有一个祖先为这个重链上连续的一段的点</a:t>
            </a:r>
          </a:p>
        </p:txBody>
      </p:sp>
      <p:pic>
        <p:nvPicPr>
          <p:cNvPr id="64514" name="Picture 2"/>
          <p:cNvPicPr>
            <a:picLocks noChangeAspect="1" noChangeArrowheads="1"/>
          </p:cNvPicPr>
          <p:nvPr/>
        </p:nvPicPr>
        <p:blipFill>
          <a:blip r:embed="rId2" cstate="print"/>
          <a:srcRect/>
          <a:stretch>
            <a:fillRect/>
          </a:stretch>
        </p:blipFill>
        <p:spPr bwMode="auto">
          <a:xfrm>
            <a:off x="983163" y="2417458"/>
            <a:ext cx="4438650" cy="2524125"/>
          </a:xfrm>
          <a:prstGeom prst="rect">
            <a:avLst/>
          </a:prstGeom>
          <a:noFill/>
          <a:ln w="9525">
            <a:noFill/>
            <a:miter lim="800000"/>
            <a:headEnd/>
            <a:tailEnd/>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Rake&amp;Compress</a:t>
            </a:r>
            <a:endParaRPr lang="zh-CN" altLang="en-US" dirty="0"/>
          </a:p>
        </p:txBody>
      </p:sp>
      <p:sp>
        <p:nvSpPr>
          <p:cNvPr id="3" name="内容占位符 2"/>
          <p:cNvSpPr>
            <a:spLocks noGrp="1"/>
          </p:cNvSpPr>
          <p:nvPr>
            <p:ph idx="1"/>
          </p:nvPr>
        </p:nvSpPr>
        <p:spPr/>
        <p:txBody>
          <a:bodyPr/>
          <a:lstStyle/>
          <a:p>
            <a:r>
              <a:rPr lang="en-US" altLang="zh-CN" dirty="0"/>
              <a:t>Compress</a:t>
            </a:r>
            <a:r>
              <a:rPr lang="zh-CN" altLang="en-US" dirty="0"/>
              <a:t>：每次合并两段连续的重链的子链所对应的</a:t>
            </a:r>
            <a:r>
              <a:rPr lang="en-US" altLang="zh-CN" dirty="0"/>
              <a:t>cluster</a:t>
            </a:r>
          </a:p>
          <a:p>
            <a:r>
              <a:rPr lang="en-US" altLang="zh-CN" dirty="0"/>
              <a:t>Rake</a:t>
            </a:r>
            <a:r>
              <a:rPr lang="zh-CN" altLang="en-US" dirty="0"/>
              <a:t>：每次在一个</a:t>
            </a:r>
            <a:r>
              <a:rPr lang="en-US" altLang="zh-CN" dirty="0"/>
              <a:t>cluster</a:t>
            </a:r>
            <a:r>
              <a:rPr lang="zh-CN" altLang="en-US" dirty="0"/>
              <a:t>中加入一个点</a:t>
            </a:r>
          </a:p>
        </p:txBody>
      </p:sp>
      <p:pic>
        <p:nvPicPr>
          <p:cNvPr id="65539" name="Picture 3"/>
          <p:cNvPicPr>
            <a:picLocks noChangeAspect="1" noChangeArrowheads="1"/>
          </p:cNvPicPr>
          <p:nvPr/>
        </p:nvPicPr>
        <p:blipFill>
          <a:blip r:embed="rId2" cstate="print"/>
          <a:srcRect/>
          <a:stretch>
            <a:fillRect/>
          </a:stretch>
        </p:blipFill>
        <p:spPr bwMode="auto">
          <a:xfrm>
            <a:off x="1054079" y="3379547"/>
            <a:ext cx="4371975" cy="3105150"/>
          </a:xfrm>
          <a:prstGeom prst="rect">
            <a:avLst/>
          </a:prstGeom>
          <a:noFill/>
          <a:ln w="9525">
            <a:noFill/>
            <a:miter lim="800000"/>
            <a:headEnd/>
            <a:tailEnd/>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复杂度证明</a:t>
            </a:r>
          </a:p>
        </p:txBody>
      </p:sp>
      <p:sp>
        <p:nvSpPr>
          <p:cNvPr id="3" name="内容占位符 2"/>
          <p:cNvSpPr>
            <a:spLocks noGrp="1"/>
          </p:cNvSpPr>
          <p:nvPr>
            <p:ph idx="1"/>
          </p:nvPr>
        </p:nvSpPr>
        <p:spPr/>
        <p:txBody>
          <a:bodyPr/>
          <a:lstStyle/>
          <a:p>
            <a:endParaRPr lang="zh-CN" altLang="en-US"/>
          </a:p>
        </p:txBody>
      </p:sp>
      <p:pic>
        <p:nvPicPr>
          <p:cNvPr id="66563" name="Picture 3"/>
          <p:cNvPicPr>
            <a:picLocks noChangeAspect="1" noChangeArrowheads="1"/>
          </p:cNvPicPr>
          <p:nvPr/>
        </p:nvPicPr>
        <p:blipFill>
          <a:blip r:embed="rId2" cstate="print"/>
          <a:srcRect/>
          <a:stretch>
            <a:fillRect/>
          </a:stretch>
        </p:blipFill>
        <p:spPr bwMode="auto">
          <a:xfrm rot="16200000">
            <a:off x="1780784" y="311059"/>
            <a:ext cx="5949863" cy="7933150"/>
          </a:xfrm>
          <a:prstGeom prst="rect">
            <a:avLst/>
          </a:prstGeom>
          <a:noFill/>
          <a:ln w="9525">
            <a:noFill/>
            <a:miter lim="800000"/>
            <a:headEnd/>
            <a:tailEnd/>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复杂度证明</a:t>
            </a:r>
          </a:p>
        </p:txBody>
      </p:sp>
      <p:pic>
        <p:nvPicPr>
          <p:cNvPr id="67586" name="Picture 2"/>
          <p:cNvPicPr>
            <a:picLocks noGrp="1" noChangeAspect="1" noChangeArrowheads="1"/>
          </p:cNvPicPr>
          <p:nvPr>
            <p:ph idx="1"/>
          </p:nvPr>
        </p:nvPicPr>
        <p:blipFill>
          <a:blip r:embed="rId2" cstate="print"/>
          <a:srcRect/>
          <a:stretch>
            <a:fillRect/>
          </a:stretch>
        </p:blipFill>
        <p:spPr bwMode="auto">
          <a:xfrm rot="16200000">
            <a:off x="1478200" y="543980"/>
            <a:ext cx="5412017" cy="7216022"/>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三度化</a:t>
            </a:r>
          </a:p>
        </p:txBody>
      </p:sp>
      <p:sp>
        <p:nvSpPr>
          <p:cNvPr id="3" name="内容占位符 2"/>
          <p:cNvSpPr>
            <a:spLocks noGrp="1"/>
          </p:cNvSpPr>
          <p:nvPr>
            <p:ph idx="1"/>
          </p:nvPr>
        </p:nvSpPr>
        <p:spPr/>
        <p:txBody>
          <a:bodyPr/>
          <a:lstStyle/>
          <a:p>
            <a:r>
              <a:rPr lang="zh-CN" altLang="en-US"/>
              <a:t>对于每个度数</a:t>
            </a:r>
            <a:r>
              <a:rPr lang="en-US" altLang="zh-CN"/>
              <a:t>&gt;3</a:t>
            </a:r>
            <a:r>
              <a:rPr lang="zh-CN" altLang="en-US"/>
              <a:t>的节点，可以通过加虚点的方法让该节点度数变为</a:t>
            </a:r>
            <a:r>
              <a:rPr lang="en-US" altLang="zh-CN"/>
              <a:t>3</a:t>
            </a:r>
          </a:p>
          <a:p>
            <a:endParaRPr lang="zh-CN" altLang="en-US"/>
          </a:p>
        </p:txBody>
      </p:sp>
      <p:graphicFrame>
        <p:nvGraphicFramePr>
          <p:cNvPr id="6" name="对象 5"/>
          <p:cNvGraphicFramePr/>
          <p:nvPr/>
        </p:nvGraphicFramePr>
        <p:xfrm>
          <a:off x="1150620" y="2639695"/>
          <a:ext cx="9641840" cy="4213860"/>
        </p:xfrm>
        <a:graphic>
          <a:graphicData uri="http://schemas.openxmlformats.org/presentationml/2006/ole">
            <mc:AlternateContent xmlns:mc="http://schemas.openxmlformats.org/markup-compatibility/2006">
              <mc:Choice xmlns:v="urn:schemas-microsoft-com:vml" Requires="v">
                <p:oleObj spid="_x0000_s1034" r:id="rId3" imgW="676910" imgH="295910" progId="PBrush">
                  <p:embed/>
                </p:oleObj>
              </mc:Choice>
              <mc:Fallback>
                <p:oleObj r:id="rId3" imgW="676910" imgH="295910" progId="PBrush">
                  <p:embed/>
                  <p:pic>
                    <p:nvPicPr>
                      <p:cNvPr id="0" name="Picture 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0620" y="2639695"/>
                        <a:ext cx="9641840" cy="42138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Thanks for listening</a:t>
            </a:r>
            <a:endParaRPr lang="zh-CN" altLang="en-US" dirty="0"/>
          </a:p>
        </p:txBody>
      </p:sp>
      <p:sp>
        <p:nvSpPr>
          <p:cNvPr id="3" name="副标题 2"/>
          <p:cNvSpPr>
            <a:spLocks noGrp="1"/>
          </p:cNvSpPr>
          <p:nvPr>
            <p:ph type="subTitle" idx="1"/>
          </p:nvPr>
        </p:nvSpPr>
        <p:spPr/>
        <p:txBody>
          <a:bodyPr/>
          <a:lstStyle/>
          <a:p>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三度化</a:t>
            </a:r>
            <a:endParaRPr lang="zh-CN" altLang="en-US"/>
          </a:p>
        </p:txBody>
      </p:sp>
      <p:sp>
        <p:nvSpPr>
          <p:cNvPr id="3" name="内容占位符 2"/>
          <p:cNvSpPr>
            <a:spLocks noGrp="1"/>
          </p:cNvSpPr>
          <p:nvPr>
            <p:ph idx="1"/>
          </p:nvPr>
        </p:nvSpPr>
        <p:spPr/>
        <p:txBody>
          <a:bodyPr/>
          <a:lstStyle/>
          <a:p>
            <a:r>
              <a:rPr lang="zh-CN" altLang="en-US"/>
              <a:t>注意三度化只是可以解决部分树点度数过大的问题，因为其本质并不是对点度数进行了分治，而仅仅是改变了树的结构</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链分治</a:t>
            </a:r>
          </a:p>
        </p:txBody>
      </p:sp>
      <p:sp>
        <p:nvSpPr>
          <p:cNvPr id="3" name="内容占位符 2"/>
          <p:cNvSpPr>
            <a:spLocks noGrp="1"/>
          </p:cNvSpPr>
          <p:nvPr>
            <p:ph idx="1"/>
          </p:nvPr>
        </p:nvSpPr>
        <p:spPr/>
        <p:txBody>
          <a:bodyPr/>
          <a:lstStyle/>
          <a:p>
            <a:r>
              <a:rPr lang="zh-CN" altLang="en-US" dirty="0"/>
              <a:t>基于</a:t>
            </a:r>
            <a:r>
              <a:rPr lang="en-US" altLang="zh-CN" dirty="0"/>
              <a:t>HLD</a:t>
            </a:r>
            <a:r>
              <a:rPr lang="zh-CN" altLang="en-US" dirty="0"/>
              <a:t>的分治结构</a:t>
            </a:r>
            <a:endParaRPr lang="en-US" altLang="zh-CN" dirty="0"/>
          </a:p>
          <a:p>
            <a:r>
              <a:rPr lang="zh-CN" altLang="en-US" dirty="0"/>
              <a:t>可以看作是每次删去一条重链之后继续分治下去</a:t>
            </a:r>
          </a:p>
          <a:p>
            <a:r>
              <a:rPr lang="zh-CN" altLang="en-US" dirty="0"/>
              <a:t>每个重链头开一个数据结构</a:t>
            </a:r>
            <a:endParaRPr lang="en-US" altLang="zh-CN" dirty="0"/>
          </a:p>
          <a:p>
            <a:r>
              <a:rPr lang="zh-CN" altLang="en-US" dirty="0"/>
              <a:t>每次修改的时候跳重链，在每个重链头的数据结构上进行修改</a:t>
            </a:r>
            <a:endParaRPr lang="en-US" altLang="zh-CN" dirty="0"/>
          </a:p>
          <a:p>
            <a:r>
              <a:rPr lang="zh-CN" altLang="en-US" dirty="0"/>
              <a:t>查询同理</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Luogu2056 [ZJOI2007]</a:t>
            </a:r>
            <a:r>
              <a:rPr lang="zh-CN" altLang="en-US" dirty="0"/>
              <a:t>捉迷藏</a:t>
            </a:r>
          </a:p>
        </p:txBody>
      </p:sp>
      <p:sp>
        <p:nvSpPr>
          <p:cNvPr id="3" name="内容占位符 2"/>
          <p:cNvSpPr>
            <a:spLocks noGrp="1"/>
          </p:cNvSpPr>
          <p:nvPr>
            <p:ph idx="1"/>
          </p:nvPr>
        </p:nvSpPr>
        <p:spPr/>
        <p:txBody>
          <a:bodyPr/>
          <a:lstStyle/>
          <a:p>
            <a:r>
              <a:rPr lang="zh-CN" altLang="en-US" dirty="0"/>
              <a:t>树，点权</a:t>
            </a:r>
            <a:r>
              <a:rPr lang="en-US" altLang="zh-CN" dirty="0"/>
              <a:t>0</a:t>
            </a:r>
            <a:r>
              <a:rPr lang="zh-CN" altLang="en-US" dirty="0"/>
              <a:t>，</a:t>
            </a:r>
            <a:r>
              <a:rPr lang="en-US" altLang="zh-CN" dirty="0"/>
              <a:t>1</a:t>
            </a:r>
          </a:p>
          <a:p>
            <a:r>
              <a:rPr lang="zh-CN" altLang="en-US" dirty="0"/>
              <a:t>每次修改一个点点权，询问两个最远</a:t>
            </a:r>
            <a:r>
              <a:rPr lang="en-US" altLang="zh-CN" dirty="0"/>
              <a:t>1</a:t>
            </a:r>
            <a:r>
              <a:rPr lang="zh-CN" altLang="en-US" dirty="0"/>
              <a:t>的距离</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对于传统树分治做法，就是在每个树分治的分治中心上开个堆维护一下：</a:t>
            </a:r>
            <a:endParaRPr lang="en-US" altLang="zh-CN" dirty="0"/>
          </a:p>
          <a:p>
            <a:r>
              <a:rPr lang="zh-CN" altLang="en-US" dirty="0"/>
              <a:t>每个子树一个堆维护到其的最大距离</a:t>
            </a:r>
            <a:endParaRPr lang="en-US" altLang="zh-CN" dirty="0"/>
          </a:p>
          <a:p>
            <a:r>
              <a:rPr lang="zh-CN" altLang="en-US" dirty="0"/>
              <a:t>再开个堆维护上面那个堆的前</a:t>
            </a:r>
            <a:r>
              <a:rPr lang="en-US" altLang="zh-CN" dirty="0"/>
              <a:t>2</a:t>
            </a:r>
            <a:r>
              <a:rPr lang="zh-CN" altLang="en-US" dirty="0"/>
              <a:t>大值</a:t>
            </a:r>
            <a:endParaRPr lang="en-US" altLang="zh-CN" dirty="0"/>
          </a:p>
          <a:p>
            <a:r>
              <a:rPr lang="zh-CN" altLang="en-US" dirty="0"/>
              <a:t>再开个堆维护全局的最大值</a:t>
            </a:r>
            <a:endParaRPr lang="en-US" altLang="zh-CN" dirty="0"/>
          </a:p>
          <a:p>
            <a:r>
              <a:rPr lang="zh-CN" altLang="en-US" dirty="0"/>
              <a:t>然后每次暴力更新即可，总复杂度</a:t>
            </a:r>
            <a:r>
              <a:rPr lang="en-US" altLang="zh-CN" dirty="0"/>
              <a:t>O( (n + m)log^2n )</a:t>
            </a:r>
          </a:p>
          <a:p>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还有一种括号序列的做法</a:t>
            </a:r>
            <a:endParaRPr lang="en-US" altLang="zh-CN" dirty="0"/>
          </a:p>
          <a:p>
            <a:r>
              <a:rPr lang="zh-CN" altLang="en-US" dirty="0"/>
              <a:t>本质上是</a:t>
            </a:r>
            <a:r>
              <a:rPr lang="en-US" altLang="zh-CN" dirty="0"/>
              <a:t>ETT</a:t>
            </a:r>
            <a:r>
              <a:rPr lang="zh-CN" altLang="en-US" dirty="0"/>
              <a:t>在这个题上的特殊化，这里就不介绍了</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Bzoj2566 </a:t>
            </a:r>
            <a:r>
              <a:rPr lang="en-US" altLang="zh-CN" dirty="0" err="1"/>
              <a:t>xmastree</a:t>
            </a:r>
            <a:endParaRPr lang="zh-CN" altLang="en-US" dirty="0"/>
          </a:p>
        </p:txBody>
      </p:sp>
      <p:sp>
        <p:nvSpPr>
          <p:cNvPr id="3" name="内容占位符 2"/>
          <p:cNvSpPr>
            <a:spLocks noGrp="1"/>
          </p:cNvSpPr>
          <p:nvPr>
            <p:ph idx="1"/>
          </p:nvPr>
        </p:nvSpPr>
        <p:spPr/>
        <p:txBody>
          <a:bodyPr/>
          <a:lstStyle/>
          <a:p>
            <a:r>
              <a:rPr lang="zh-CN" altLang="en-US" dirty="0"/>
              <a:t>有一棵含</a:t>
            </a:r>
            <a:r>
              <a:rPr lang="en-US" altLang="zh-CN" dirty="0"/>
              <a:t>N</a:t>
            </a:r>
            <a:r>
              <a:rPr lang="zh-CN" altLang="en-US" dirty="0"/>
              <a:t>个结点的树，树上每条边</a:t>
            </a:r>
            <a:r>
              <a:rPr lang="en-US" altLang="zh-CN" dirty="0"/>
              <a:t>(</a:t>
            </a:r>
            <a:r>
              <a:rPr lang="en-US" altLang="zh-CN" dirty="0" err="1"/>
              <a:t>ai,bi</a:t>
            </a:r>
            <a:r>
              <a:rPr lang="en-US" altLang="zh-CN" dirty="0"/>
              <a:t>)</a:t>
            </a:r>
            <a:r>
              <a:rPr lang="zh-CN" altLang="en-US" dirty="0"/>
              <a:t>都有一个权值</a:t>
            </a:r>
            <a:r>
              <a:rPr lang="en-US" altLang="zh-CN" dirty="0" err="1"/>
              <a:t>wi</a:t>
            </a:r>
            <a:r>
              <a:rPr lang="zh-CN" altLang="en-US" dirty="0"/>
              <a:t>。树上每个结点涂有一个初始颜色</a:t>
            </a:r>
            <a:r>
              <a:rPr lang="en-US" altLang="zh-CN" dirty="0"/>
              <a:t>ci</a:t>
            </a:r>
            <a:r>
              <a:rPr lang="zh-CN" altLang="en-US" dirty="0"/>
              <a:t>。现在有很多次修改操作，第</a:t>
            </a:r>
            <a:r>
              <a:rPr lang="en-US" altLang="zh-CN" dirty="0" err="1"/>
              <a:t>i</a:t>
            </a:r>
            <a:r>
              <a:rPr lang="zh-CN" altLang="en-US" dirty="0"/>
              <a:t>次修改会将结点</a:t>
            </a:r>
            <a:r>
              <a:rPr lang="en-US" altLang="zh-CN" dirty="0"/>
              <a:t>xi</a:t>
            </a:r>
            <a:r>
              <a:rPr lang="zh-CN" altLang="en-US" dirty="0"/>
              <a:t>的颜色修改成</a:t>
            </a:r>
            <a:r>
              <a:rPr lang="en-US" altLang="zh-CN" dirty="0" err="1"/>
              <a:t>yi</a:t>
            </a:r>
            <a:r>
              <a:rPr lang="zh-CN" altLang="en-US" dirty="0"/>
              <a:t>。请在所有修改前和每次修改之后输出一个数，表示对应时刻最近的同色结点对的距离。</a:t>
            </a:r>
          </a:p>
          <a:p>
            <a:r>
              <a:rPr lang="zh-CN" altLang="en-US" dirty="0"/>
              <a:t>其中，距离定义为树上两点的最短路的距离。最短路按边的权值</a:t>
            </a:r>
            <a:r>
              <a:rPr lang="en-US" altLang="zh-CN" dirty="0" err="1"/>
              <a:t>wi</a:t>
            </a:r>
            <a:r>
              <a:rPr lang="zh-CN" altLang="en-US" dirty="0"/>
              <a:t>计算。</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和之前那个题差不多，对每个颜色分别维护即可</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Bzoj3730 </a:t>
            </a:r>
            <a:r>
              <a:rPr lang="zh-CN" altLang="en-US" dirty="0"/>
              <a:t>震波</a:t>
            </a:r>
            <a:r>
              <a:rPr lang="en-US" altLang="zh-CN" dirty="0"/>
              <a:t>&amp;Hdu4918 Query on the subtree</a:t>
            </a:r>
            <a:endParaRPr lang="zh-CN" altLang="en-US" dirty="0"/>
          </a:p>
        </p:txBody>
      </p:sp>
      <p:sp>
        <p:nvSpPr>
          <p:cNvPr id="3" name="内容占位符 2"/>
          <p:cNvSpPr>
            <a:spLocks noGrp="1"/>
          </p:cNvSpPr>
          <p:nvPr>
            <p:ph idx="1"/>
          </p:nvPr>
        </p:nvSpPr>
        <p:spPr/>
        <p:txBody>
          <a:bodyPr/>
          <a:lstStyle/>
          <a:p>
            <a:r>
              <a:rPr lang="zh-CN" altLang="en-US" dirty="0"/>
              <a:t>树，点权</a:t>
            </a:r>
            <a:endParaRPr lang="en-US" altLang="zh-CN" dirty="0"/>
          </a:p>
          <a:p>
            <a:r>
              <a:rPr lang="en-US" altLang="zh-CN" dirty="0"/>
              <a:t>1.</a:t>
            </a:r>
            <a:r>
              <a:rPr lang="zh-CN" altLang="en-US" dirty="0"/>
              <a:t>修改一个点的点权</a:t>
            </a:r>
            <a:endParaRPr lang="en-US" altLang="zh-CN" dirty="0"/>
          </a:p>
          <a:p>
            <a:r>
              <a:rPr lang="en-US" altLang="zh-CN" dirty="0"/>
              <a:t>2.</a:t>
            </a:r>
            <a:r>
              <a:rPr lang="zh-CN" altLang="en-US" dirty="0"/>
              <a:t>查询距离一个点</a:t>
            </a:r>
            <a:r>
              <a:rPr lang="en-US" altLang="zh-CN" dirty="0"/>
              <a:t>&lt;=k</a:t>
            </a:r>
            <a:r>
              <a:rPr lang="zh-CN" altLang="en-US" dirty="0"/>
              <a:t>的所有点的点权和</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动态树</a:t>
            </a:r>
            <a:r>
              <a:rPr lang="en-US" altLang="zh-CN" dirty="0"/>
              <a:t>(</a:t>
            </a:r>
            <a:r>
              <a:rPr lang="zh-CN" altLang="en-US" dirty="0"/>
              <a:t>分治</a:t>
            </a:r>
            <a:r>
              <a:rPr lang="en-US" altLang="zh-CN" dirty="0"/>
              <a:t>)</a:t>
            </a:r>
          </a:p>
        </p:txBody>
      </p:sp>
      <p:sp>
        <p:nvSpPr>
          <p:cNvPr id="3" name="副标题 2"/>
          <p:cNvSpPr>
            <a:spLocks noGrp="1"/>
          </p:cNvSpPr>
          <p:nvPr>
            <p:ph type="subTitle" idx="1"/>
          </p:nvPr>
        </p:nvSpPr>
        <p:spPr/>
        <p:txBody>
          <a:bodyPr/>
          <a:lstStyle/>
          <a:p>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裸题</a:t>
            </a:r>
            <a:endParaRPr lang="en-US" altLang="zh-CN" dirty="0"/>
          </a:p>
          <a:p>
            <a:r>
              <a:rPr lang="zh-CN" altLang="en-US" dirty="0"/>
              <a:t>开一个数据结构，维护离分治中心距离为</a:t>
            </a:r>
            <a:r>
              <a:rPr lang="en-US" altLang="zh-CN" dirty="0"/>
              <a:t>1…</a:t>
            </a:r>
            <a:r>
              <a:rPr lang="zh-CN" altLang="en-US" dirty="0"/>
              <a:t>的所有点的点权和</a:t>
            </a:r>
            <a:endParaRPr lang="en-US" altLang="zh-CN" dirty="0"/>
          </a:p>
          <a:p>
            <a:r>
              <a:rPr lang="zh-CN" altLang="en-US" dirty="0"/>
              <a:t>为了防止算重，可以再开一个数据结构，维护每个点到分治中心的父亲的负贡献即可差分掉</a:t>
            </a:r>
            <a:endParaRPr lang="en-US" altLang="zh-CN" dirty="0"/>
          </a:p>
          <a:p>
            <a:endParaRPr lang="en-US" altLang="zh-CN" dirty="0"/>
          </a:p>
          <a:p>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Bzoj4372 </a:t>
            </a:r>
            <a:r>
              <a:rPr lang="zh-CN" altLang="en-US" dirty="0"/>
              <a:t>烁烁的游戏</a:t>
            </a:r>
          </a:p>
        </p:txBody>
      </p:sp>
      <p:sp>
        <p:nvSpPr>
          <p:cNvPr id="3" name="内容占位符 2"/>
          <p:cNvSpPr>
            <a:spLocks noGrp="1"/>
          </p:cNvSpPr>
          <p:nvPr>
            <p:ph idx="1"/>
          </p:nvPr>
        </p:nvSpPr>
        <p:spPr/>
        <p:txBody>
          <a:bodyPr/>
          <a:lstStyle/>
          <a:p>
            <a:r>
              <a:rPr lang="zh-CN" altLang="en-US" dirty="0"/>
              <a:t>树，点权</a:t>
            </a:r>
            <a:endParaRPr lang="en-US" altLang="zh-CN" dirty="0"/>
          </a:p>
          <a:p>
            <a:r>
              <a:rPr lang="en-US" altLang="zh-CN" dirty="0"/>
              <a:t>1.</a:t>
            </a:r>
            <a:r>
              <a:rPr lang="zh-CN" altLang="en-US" dirty="0"/>
              <a:t>修改距离一个点</a:t>
            </a:r>
            <a:r>
              <a:rPr lang="en-US" altLang="zh-CN" dirty="0"/>
              <a:t>&lt;=k</a:t>
            </a:r>
            <a:r>
              <a:rPr lang="zh-CN" altLang="en-US" dirty="0"/>
              <a:t>的所有点的点权和</a:t>
            </a:r>
            <a:endParaRPr lang="en-US" altLang="zh-CN" dirty="0"/>
          </a:p>
          <a:p>
            <a:r>
              <a:rPr lang="en-US" altLang="zh-CN" dirty="0"/>
              <a:t>2.</a:t>
            </a:r>
            <a:r>
              <a:rPr lang="zh-CN" altLang="en-US" dirty="0"/>
              <a:t>查询一个点的点权</a:t>
            </a:r>
          </a:p>
          <a:p>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和前一题有啥区别</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[Ynoi2012]D1T3</a:t>
            </a:r>
            <a:endParaRPr lang="zh-CN" altLang="en-US" dirty="0"/>
          </a:p>
        </p:txBody>
      </p:sp>
      <p:sp>
        <p:nvSpPr>
          <p:cNvPr id="3" name="内容占位符 2"/>
          <p:cNvSpPr>
            <a:spLocks noGrp="1"/>
          </p:cNvSpPr>
          <p:nvPr>
            <p:ph idx="1"/>
          </p:nvPr>
        </p:nvSpPr>
        <p:spPr/>
        <p:txBody>
          <a:bodyPr/>
          <a:lstStyle/>
          <a:p>
            <a:r>
              <a:rPr lang="zh-CN" altLang="en-US" dirty="0"/>
              <a:t>音无彩名给了你一棵</a:t>
            </a:r>
            <a:r>
              <a:rPr lang="en-US" altLang="zh-CN" dirty="0"/>
              <a:t>n</a:t>
            </a:r>
            <a:r>
              <a:rPr lang="zh-CN" altLang="en-US" dirty="0"/>
              <a:t>个节点的树，每个节点有一种颜色，有</a:t>
            </a:r>
            <a:r>
              <a:rPr lang="en-US" altLang="zh-CN" dirty="0"/>
              <a:t>m</a:t>
            </a:r>
            <a:r>
              <a:rPr lang="zh-CN" altLang="en-US" dirty="0"/>
              <a:t>次查询操作</a:t>
            </a:r>
          </a:p>
          <a:p>
            <a:r>
              <a:rPr lang="zh-CN" altLang="en-US" dirty="0"/>
              <a:t>查询操作给定参数</a:t>
            </a:r>
            <a:r>
              <a:rPr lang="en-US" altLang="zh-CN" dirty="0"/>
              <a:t>l r x</a:t>
            </a:r>
            <a:r>
              <a:rPr lang="zh-CN" altLang="en-US" dirty="0"/>
              <a:t>，需输出：</a:t>
            </a:r>
          </a:p>
          <a:p>
            <a:r>
              <a:rPr lang="zh-CN" altLang="en-US" dirty="0"/>
              <a:t>将树中编号在</a:t>
            </a:r>
            <a:r>
              <a:rPr lang="en-US" altLang="zh-CN" dirty="0"/>
              <a:t>[</a:t>
            </a:r>
            <a:r>
              <a:rPr lang="en-US" altLang="zh-CN" dirty="0" err="1"/>
              <a:t>l,r</a:t>
            </a:r>
            <a:r>
              <a:rPr lang="en-US" altLang="zh-CN" dirty="0"/>
              <a:t>]</a:t>
            </a:r>
            <a:r>
              <a:rPr lang="zh-CN" altLang="en-US" dirty="0"/>
              <a:t>内的所有节点保留，</a:t>
            </a:r>
            <a:r>
              <a:rPr lang="en-US" altLang="zh-CN" dirty="0"/>
              <a:t>x</a:t>
            </a:r>
            <a:r>
              <a:rPr lang="zh-CN" altLang="en-US" dirty="0"/>
              <a:t>所在联通块中颜色种类数</a:t>
            </a:r>
          </a:p>
          <a:p>
            <a:r>
              <a:rPr lang="zh-CN" altLang="en-US" dirty="0"/>
              <a:t>每次查询操作独立</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每次查询的时候</a:t>
            </a:r>
            <a:endParaRPr lang="en-US" altLang="zh-CN" dirty="0"/>
          </a:p>
          <a:p>
            <a:r>
              <a:rPr lang="zh-CN" altLang="en-US" dirty="0"/>
              <a:t>考虑在点分树上找到深度最浅的一个点，满足这个点被保留区间点</a:t>
            </a:r>
            <a:r>
              <a:rPr lang="en-US" altLang="zh-CN" dirty="0"/>
              <a:t>x</a:t>
            </a:r>
            <a:r>
              <a:rPr lang="zh-CN" altLang="en-US" dirty="0"/>
              <a:t>所在连通块包含</a:t>
            </a:r>
            <a:endParaRPr lang="en-US" altLang="zh-CN" dirty="0"/>
          </a:p>
          <a:p>
            <a:r>
              <a:rPr lang="zh-CN" altLang="en-US" dirty="0"/>
              <a:t>然后我们可以把根固定为这个点来进行统计</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转换为</a:t>
            </a:r>
            <a:endParaRPr lang="en-US" altLang="zh-CN" dirty="0"/>
          </a:p>
          <a:p>
            <a:r>
              <a:rPr lang="zh-CN" altLang="en-US" dirty="0"/>
              <a:t>给定一棵有根树</a:t>
            </a:r>
            <a:endParaRPr lang="en-US" altLang="zh-CN" dirty="0"/>
          </a:p>
          <a:p>
            <a:r>
              <a:rPr lang="zh-CN" altLang="en-US" dirty="0"/>
              <a:t>每次查询保留区间点，根所在连通块的颜色数</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对每个颜色分别考虑贡献</a:t>
            </a:r>
            <a:endParaRPr lang="en-US" altLang="zh-CN" dirty="0"/>
          </a:p>
          <a:p>
            <a:r>
              <a:rPr lang="zh-CN" altLang="en-US" dirty="0"/>
              <a:t>一个点在保留区间颜色的时候和根连通等价于这个点到根路径上</a:t>
            </a:r>
            <a:r>
              <a:rPr lang="en-US" altLang="zh-CN" dirty="0"/>
              <a:t>[</a:t>
            </a:r>
            <a:r>
              <a:rPr lang="en-US" altLang="zh-CN" dirty="0" err="1"/>
              <a:t>min,max</a:t>
            </a:r>
            <a:r>
              <a:rPr lang="en-US" altLang="zh-CN" dirty="0"/>
              <a:t>]</a:t>
            </a:r>
            <a:r>
              <a:rPr lang="zh-CN" altLang="en-US" dirty="0"/>
              <a:t>的区间是区间</a:t>
            </a:r>
            <a:r>
              <a:rPr lang="en-US" altLang="zh-CN" dirty="0"/>
              <a:t>[</a:t>
            </a:r>
            <a:r>
              <a:rPr lang="en-US" altLang="zh-CN" dirty="0" err="1"/>
              <a:t>l,r</a:t>
            </a:r>
            <a:r>
              <a:rPr lang="en-US" altLang="zh-CN" dirty="0"/>
              <a:t>]</a:t>
            </a:r>
            <a:r>
              <a:rPr lang="zh-CN" altLang="en-US" dirty="0"/>
              <a:t>的子区间</a:t>
            </a:r>
            <a:endParaRPr lang="en-US" altLang="zh-CN" dirty="0"/>
          </a:p>
          <a:p>
            <a:r>
              <a:rPr lang="zh-CN" altLang="en-US" dirty="0"/>
              <a:t>问题就转化为了，平面上有若干个点，询问某</a:t>
            </a:r>
            <a:r>
              <a:rPr lang="zh-CN" altLang="en-US"/>
              <a:t>个点右下</a:t>
            </a:r>
            <a:r>
              <a:rPr lang="zh-CN" altLang="en-US" dirty="0"/>
              <a:t>角的点的颜色数</a:t>
            </a:r>
            <a:endParaRPr lang="en-US" altLang="zh-CN" dirty="0"/>
          </a:p>
          <a:p>
            <a:r>
              <a:rPr lang="zh-CN" altLang="en-US" dirty="0"/>
              <a:t>这个可以离线</a:t>
            </a:r>
            <a:r>
              <a:rPr lang="en-US" altLang="zh-CN" dirty="0"/>
              <a:t>O( </a:t>
            </a:r>
            <a:r>
              <a:rPr lang="en-US" altLang="zh-CN" dirty="0" err="1"/>
              <a:t>logn</a:t>
            </a:r>
            <a:r>
              <a:rPr lang="en-US" altLang="zh-CN" dirty="0"/>
              <a:t> )</a:t>
            </a:r>
            <a:r>
              <a:rPr lang="zh-CN" altLang="en-US" dirty="0"/>
              <a:t>解决，前面点分治是</a:t>
            </a:r>
            <a:r>
              <a:rPr lang="en-US" altLang="zh-CN" dirty="0"/>
              <a:t>O( </a:t>
            </a:r>
            <a:r>
              <a:rPr lang="en-US" altLang="zh-CN" dirty="0" err="1"/>
              <a:t>logn</a:t>
            </a:r>
            <a:r>
              <a:rPr lang="en-US" altLang="zh-CN" dirty="0"/>
              <a:t> )</a:t>
            </a:r>
            <a:r>
              <a:rPr lang="zh-CN" altLang="en-US" dirty="0"/>
              <a:t>代价</a:t>
            </a:r>
            <a:endParaRPr lang="en-US" altLang="zh-CN" dirty="0"/>
          </a:p>
          <a:p>
            <a:endParaRPr lang="en-US" altLang="zh-CN" dirty="0"/>
          </a:p>
          <a:p>
            <a:r>
              <a:rPr lang="zh-CN" altLang="en-US" dirty="0"/>
              <a:t>总复杂度</a:t>
            </a:r>
            <a:r>
              <a:rPr lang="en-US" altLang="zh-CN" dirty="0"/>
              <a:t>O( nlog^2n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floj307 </a:t>
            </a:r>
            <a:r>
              <a:rPr lang="zh-CN" altLang="en-US" dirty="0"/>
              <a:t>不可知圆环</a:t>
            </a:r>
          </a:p>
        </p:txBody>
      </p:sp>
      <p:pic>
        <p:nvPicPr>
          <p:cNvPr id="68610" name="Picture 2"/>
          <p:cNvPicPr>
            <a:picLocks noGrp="1" noChangeAspect="1" noChangeArrowheads="1"/>
          </p:cNvPicPr>
          <p:nvPr>
            <p:ph idx="1"/>
          </p:nvPr>
        </p:nvPicPr>
        <p:blipFill>
          <a:blip r:embed="rId2" cstate="print"/>
          <a:srcRect/>
          <a:stretch>
            <a:fillRect/>
          </a:stretch>
        </p:blipFill>
        <p:spPr bwMode="auto">
          <a:xfrm>
            <a:off x="825674" y="1935755"/>
            <a:ext cx="10515600" cy="1400403"/>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sp>
        <p:nvSpPr>
          <p:cNvPr id="69634" name="AutoShape 2" descr="https://file.floj.tech/export/320"/>
          <p:cNvSpPr>
            <a:spLocks noChangeAspect="1" noChangeArrowheads="1"/>
          </p:cNvSpPr>
          <p:nvPr/>
        </p:nvSpPr>
        <p:spPr bwMode="auto">
          <a:xfrm>
            <a:off x="155575" y="-3062288"/>
            <a:ext cx="9410700" cy="6391276"/>
          </a:xfrm>
          <a:prstGeom prst="rect">
            <a:avLst/>
          </a:prstGeom>
          <a:noFill/>
        </p:spPr>
        <p:txBody>
          <a:bodyPr vert="horz" wrap="square" lIns="91440" tIns="45720" rIns="91440" bIns="45720" numCol="1" anchor="t" anchorCtr="0" compatLnSpc="1"/>
          <a:lstStyle/>
          <a:p>
            <a:endParaRPr lang="zh-CN" altLang="en-US"/>
          </a:p>
        </p:txBody>
      </p:sp>
      <p:sp>
        <p:nvSpPr>
          <p:cNvPr id="69636" name="AutoShape 4" descr="https://file.floj.tech/export/320"/>
          <p:cNvSpPr>
            <a:spLocks noChangeAspect="1" noChangeArrowheads="1"/>
          </p:cNvSpPr>
          <p:nvPr/>
        </p:nvSpPr>
        <p:spPr bwMode="auto">
          <a:xfrm>
            <a:off x="155575" y="-3062288"/>
            <a:ext cx="9410700" cy="6391276"/>
          </a:xfrm>
          <a:prstGeom prst="rect">
            <a:avLst/>
          </a:prstGeom>
          <a:noFill/>
        </p:spPr>
        <p:txBody>
          <a:bodyPr vert="horz" wrap="square" lIns="91440" tIns="45720" rIns="91440" bIns="45720" numCol="1" anchor="t" anchorCtr="0" compatLnSpc="1"/>
          <a:lstStyle/>
          <a:p>
            <a:endParaRPr lang="zh-CN" altLang="en-US"/>
          </a:p>
        </p:txBody>
      </p:sp>
      <p:pic>
        <p:nvPicPr>
          <p:cNvPr id="69637" name="Picture 5"/>
          <p:cNvPicPr>
            <a:picLocks noChangeAspect="1" noChangeArrowheads="1"/>
          </p:cNvPicPr>
          <p:nvPr/>
        </p:nvPicPr>
        <p:blipFill>
          <a:blip r:embed="rId2" cstate="print"/>
          <a:srcRect/>
          <a:stretch>
            <a:fillRect/>
          </a:stretch>
        </p:blipFill>
        <p:spPr bwMode="auto">
          <a:xfrm>
            <a:off x="1062841" y="0"/>
            <a:ext cx="10100363" cy="6858000"/>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normAutofit/>
          </a:bodyPr>
          <a:lstStyle/>
          <a:p>
            <a:r>
              <a:rPr lang="zh-CN" altLang="en-US" dirty="0"/>
              <a:t>处理树的问题通常可以考虑分治，而点分治在这道题中会有一些不便，考虑进行链分治。</a:t>
            </a:r>
          </a:p>
          <a:p>
            <a:r>
              <a:rPr lang="zh-CN" altLang="en-US" dirty="0"/>
              <a:t>先对树进行重链剖分，每次处理一条重链。</a:t>
            </a:r>
          </a:p>
          <a:p>
            <a:r>
              <a:rPr lang="zh-CN" altLang="en-US" dirty="0"/>
              <a:t>先递归下去求出每个轻儿子的答案数组。对于一个重链上的点，合并其轻儿子可以用分治 </a:t>
            </a:r>
            <a:r>
              <a:rPr lang="en-US" altLang="zh-CN" dirty="0"/>
              <a:t>FFT </a:t>
            </a:r>
            <a:r>
              <a:rPr lang="zh-CN" altLang="en-US" dirty="0"/>
              <a:t>做到 </a:t>
            </a:r>
            <a:r>
              <a:rPr lang="en-US" altLang="zh-CN" dirty="0"/>
              <a:t>O( nlog^2n )</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常用的树分治方法</a:t>
            </a:r>
          </a:p>
        </p:txBody>
      </p:sp>
      <p:sp>
        <p:nvSpPr>
          <p:cNvPr id="3" name="内容占位符 2"/>
          <p:cNvSpPr>
            <a:spLocks noGrp="1"/>
          </p:cNvSpPr>
          <p:nvPr>
            <p:ph idx="1"/>
          </p:nvPr>
        </p:nvSpPr>
        <p:spPr/>
        <p:txBody>
          <a:bodyPr/>
          <a:lstStyle/>
          <a:p>
            <a:r>
              <a:rPr lang="en-US" altLang="zh-CN" dirty="0"/>
              <a:t>1.</a:t>
            </a:r>
            <a:r>
              <a:rPr lang="zh-CN" altLang="en-US" dirty="0"/>
              <a:t>点分治</a:t>
            </a:r>
            <a:endParaRPr lang="en-US" altLang="zh-CN" dirty="0"/>
          </a:p>
          <a:p>
            <a:r>
              <a:rPr lang="en-US" altLang="zh-CN" dirty="0"/>
              <a:t>2.</a:t>
            </a:r>
            <a:r>
              <a:rPr lang="zh-CN" altLang="en-US" dirty="0"/>
              <a:t>链分治</a:t>
            </a:r>
            <a:endParaRPr lang="en-US" altLang="zh-CN" dirty="0"/>
          </a:p>
          <a:p>
            <a:r>
              <a:rPr lang="en-US" altLang="zh-CN" dirty="0"/>
              <a:t>3.</a:t>
            </a:r>
            <a:r>
              <a:rPr lang="zh-CN" altLang="en-US" dirty="0"/>
              <a:t>边分治</a:t>
            </a:r>
          </a:p>
          <a:p>
            <a:r>
              <a:rPr lang="en-US" altLang="zh-CN" dirty="0"/>
              <a:t>4.link cut tree</a:t>
            </a:r>
          </a:p>
          <a:p>
            <a:r>
              <a:rPr lang="en-US" altLang="zh-CN" dirty="0"/>
              <a:t>5.top tree</a:t>
            </a: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这样每个重链上的点都有一个答案数组。</a:t>
            </a:r>
          </a:p>
          <a:p>
            <a:r>
              <a:rPr lang="zh-CN" altLang="en-US" dirty="0"/>
              <a:t>考虑合并重链上的点。如果按深度从小到大对重链编号，则连通块在重链上的部分一定是一段前缀，可以对重链进行分治 </a:t>
            </a:r>
            <a:r>
              <a:rPr lang="en-US" altLang="zh-CN" dirty="0"/>
              <a:t>FFT</a:t>
            </a:r>
            <a:r>
              <a:rPr lang="zh-CN" altLang="en-US" dirty="0"/>
              <a:t>。一个前缀要么是左半的一部分，要么是左半加右半的一部分，所以分治时可以维护两个数组，一个是包含左端点的答案，一个是同时包含左右端点的答案。</a:t>
            </a:r>
          </a:p>
          <a:p>
            <a:r>
              <a:rPr lang="zh-CN" altLang="en-US" dirty="0"/>
              <a:t>时间复杂度为 </a:t>
            </a:r>
            <a:r>
              <a:rPr lang="en-US" altLang="zh-CN" dirty="0"/>
              <a:t>O( nlog^3n )</a:t>
            </a:r>
            <a:r>
              <a:rPr lang="zh-CN" altLang="en-US" dirty="0"/>
              <a:t>，但常数很小。</a:t>
            </a:r>
          </a:p>
          <a:p>
            <a:r>
              <a:rPr lang="zh-CN" altLang="en-US" dirty="0"/>
              <a:t>可以用更高的动态树科技做到</a:t>
            </a:r>
            <a:r>
              <a:rPr lang="en-US" altLang="zh-CN" dirty="0"/>
              <a:t>O( nlog^2n )</a:t>
            </a:r>
            <a:endParaRPr lang="zh-CN" altLang="en-US" dirty="0"/>
          </a:p>
          <a:p>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Ynoi2012D2T3 ??????</a:t>
            </a:r>
            <a:endParaRPr lang="zh-CN" altLang="en-US" dirty="0"/>
          </a:p>
        </p:txBody>
      </p:sp>
      <p:sp>
        <p:nvSpPr>
          <p:cNvPr id="3" name="内容占位符 2"/>
          <p:cNvSpPr>
            <a:spLocks noGrp="1"/>
          </p:cNvSpPr>
          <p:nvPr>
            <p:ph idx="1"/>
          </p:nvPr>
        </p:nvSpPr>
        <p:spPr/>
        <p:txBody>
          <a:bodyPr/>
          <a:lstStyle/>
          <a:p>
            <a:r>
              <a:rPr lang="zh-CN" altLang="en-US" dirty="0"/>
              <a:t>给一棵树，支持：</a:t>
            </a:r>
            <a:endParaRPr lang="en-US" altLang="zh-CN" dirty="0"/>
          </a:p>
          <a:p>
            <a:r>
              <a:rPr lang="en-US" altLang="zh-CN" dirty="0"/>
              <a:t>1.</a:t>
            </a:r>
            <a:r>
              <a:rPr lang="zh-CN" altLang="en-US" dirty="0"/>
              <a:t>把一条链上所有点加上</a:t>
            </a:r>
            <a:r>
              <a:rPr lang="en-US" altLang="zh-CN" dirty="0"/>
              <a:t>k</a:t>
            </a:r>
          </a:p>
          <a:p>
            <a:r>
              <a:rPr lang="en-US" altLang="zh-CN" dirty="0"/>
              <a:t>2.</a:t>
            </a:r>
            <a:r>
              <a:rPr lang="zh-CN" altLang="en-US" dirty="0"/>
              <a:t>查询距离一个点</a:t>
            </a:r>
            <a:r>
              <a:rPr lang="en-US" altLang="zh-CN" dirty="0"/>
              <a:t>&lt;=1</a:t>
            </a:r>
            <a:r>
              <a:rPr lang="zh-CN" altLang="en-US" dirty="0"/>
              <a:t>的所有点的点权</a:t>
            </a:r>
            <a:r>
              <a:rPr lang="en-US" altLang="zh-CN" dirty="0"/>
              <a:t>kth</a:t>
            </a:r>
          </a:p>
          <a:p>
            <a:endParaRPr lang="en-US" altLang="zh-CN"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Ynoi2012D2T3 ??????</a:t>
            </a:r>
            <a:endParaRPr lang="zh-CN" altLang="en-US" dirty="0"/>
          </a:p>
        </p:txBody>
      </p:sp>
      <p:sp>
        <p:nvSpPr>
          <p:cNvPr id="3" name="内容占位符 2"/>
          <p:cNvSpPr>
            <a:spLocks noGrp="1"/>
          </p:cNvSpPr>
          <p:nvPr>
            <p:ph idx="1"/>
          </p:nvPr>
        </p:nvSpPr>
        <p:spPr/>
        <p:txBody>
          <a:bodyPr/>
          <a:lstStyle/>
          <a:p>
            <a:r>
              <a:rPr lang="zh-CN" altLang="en-US" dirty="0"/>
              <a:t>对这题的评价：</a:t>
            </a:r>
            <a:r>
              <a:rPr lang="en-US" altLang="zh-CN" dirty="0"/>
              <a:t>(5-8)/11</a:t>
            </a: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Solution1</a:t>
            </a:r>
            <a:endParaRPr lang="zh-CN" altLang="en-US" dirty="0"/>
          </a:p>
        </p:txBody>
      </p:sp>
      <p:sp>
        <p:nvSpPr>
          <p:cNvPr id="3" name="内容占位符 2"/>
          <p:cNvSpPr>
            <a:spLocks noGrp="1"/>
          </p:cNvSpPr>
          <p:nvPr>
            <p:ph idx="1"/>
          </p:nvPr>
        </p:nvSpPr>
        <p:spPr/>
        <p:txBody>
          <a:bodyPr/>
          <a:lstStyle/>
          <a:p>
            <a:r>
              <a:rPr lang="zh-CN" altLang="en-US" dirty="0"/>
              <a:t>暴力</a:t>
            </a:r>
            <a:endParaRPr lang="en-US" altLang="zh-CN" dirty="0"/>
          </a:p>
          <a:p>
            <a:endParaRPr lang="en-US" altLang="zh-CN" dirty="0"/>
          </a:p>
          <a:p>
            <a:endParaRPr lang="en-US" altLang="zh-CN" dirty="0"/>
          </a:p>
          <a:p>
            <a:r>
              <a:rPr lang="zh-CN" altLang="en-US" dirty="0"/>
              <a:t>总复杂度</a:t>
            </a:r>
            <a:r>
              <a:rPr lang="en-US" altLang="zh-CN" dirty="0"/>
              <a:t>O( nm )</a:t>
            </a:r>
          </a:p>
          <a:p>
            <a:r>
              <a:rPr lang="zh-CN" altLang="en-US" dirty="0"/>
              <a:t>期望得分：</a:t>
            </a:r>
            <a:r>
              <a:rPr lang="en-US" dirty="0"/>
              <a:t>20</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Solution2</a:t>
            </a:r>
            <a:endParaRPr lang="zh-CN" altLang="en-US" dirty="0"/>
          </a:p>
        </p:txBody>
      </p:sp>
      <p:sp>
        <p:nvSpPr>
          <p:cNvPr id="3" name="内容占位符 2"/>
          <p:cNvSpPr>
            <a:spLocks noGrp="1"/>
          </p:cNvSpPr>
          <p:nvPr>
            <p:ph idx="1"/>
          </p:nvPr>
        </p:nvSpPr>
        <p:spPr/>
        <p:txBody>
          <a:bodyPr/>
          <a:lstStyle/>
          <a:p>
            <a:r>
              <a:rPr lang="zh-CN" altLang="en-US" dirty="0"/>
              <a:t>对点的度数进行根号分治</a:t>
            </a:r>
            <a:endParaRPr lang="en-US" altLang="zh-CN" dirty="0"/>
          </a:p>
          <a:p>
            <a:r>
              <a:rPr lang="zh-CN" altLang="en-US" dirty="0"/>
              <a:t>度数</a:t>
            </a:r>
            <a:r>
              <a:rPr lang="en-US" altLang="zh-CN" dirty="0"/>
              <a:t>&gt;</a:t>
            </a:r>
            <a:r>
              <a:rPr lang="en-US" altLang="zh-CN" dirty="0" err="1"/>
              <a:t>sqrt</a:t>
            </a:r>
            <a:r>
              <a:rPr lang="en-US" altLang="zh-CN" dirty="0"/>
              <a:t>(n)</a:t>
            </a:r>
            <a:r>
              <a:rPr lang="zh-CN" altLang="en-US" dirty="0"/>
              <a:t>的点有</a:t>
            </a:r>
            <a:r>
              <a:rPr lang="en-US" altLang="zh-CN" dirty="0" err="1"/>
              <a:t>sqrt</a:t>
            </a:r>
            <a:r>
              <a:rPr lang="en-US" altLang="zh-CN" dirty="0"/>
              <a:t>(n)</a:t>
            </a:r>
            <a:r>
              <a:rPr lang="zh-CN" altLang="en-US" dirty="0"/>
              <a:t>个，其他点度数都</a:t>
            </a:r>
            <a:r>
              <a:rPr lang="en-US" altLang="zh-CN" dirty="0"/>
              <a:t>&lt;</a:t>
            </a:r>
            <a:r>
              <a:rPr lang="en-US" altLang="zh-CN" dirty="0" err="1"/>
              <a:t>sqrt</a:t>
            </a:r>
            <a:r>
              <a:rPr lang="en-US" altLang="zh-CN" dirty="0"/>
              <a:t>(n)</a:t>
            </a:r>
          </a:p>
          <a:p>
            <a:r>
              <a:rPr lang="zh-CN" altLang="en-US" dirty="0"/>
              <a:t>维护所有大点的数据结构</a:t>
            </a:r>
            <a:endParaRPr lang="en-US" altLang="zh-CN" dirty="0"/>
          </a:p>
          <a:p>
            <a:r>
              <a:rPr lang="zh-CN" altLang="en-US" dirty="0"/>
              <a:t>每次修改</a:t>
            </a:r>
            <a:r>
              <a:rPr lang="en-US" altLang="zh-CN" dirty="0"/>
              <a:t>O( </a:t>
            </a:r>
            <a:r>
              <a:rPr lang="en-US" altLang="zh-CN" dirty="0" err="1"/>
              <a:t>sqrtn</a:t>
            </a:r>
            <a:r>
              <a:rPr lang="en-US" altLang="zh-CN" dirty="0"/>
              <a:t> * </a:t>
            </a:r>
            <a:r>
              <a:rPr lang="zh-CN" altLang="en-US" dirty="0"/>
              <a:t>数据结构复杂度 </a:t>
            </a:r>
            <a:r>
              <a:rPr lang="en-US" altLang="zh-CN" dirty="0"/>
              <a: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Solution2</a:t>
            </a:r>
            <a:endParaRPr lang="zh-CN" altLang="en-US" dirty="0"/>
          </a:p>
        </p:txBody>
      </p:sp>
      <p:sp>
        <p:nvSpPr>
          <p:cNvPr id="3" name="内容占位符 2"/>
          <p:cNvSpPr>
            <a:spLocks noGrp="1"/>
          </p:cNvSpPr>
          <p:nvPr>
            <p:ph idx="1"/>
          </p:nvPr>
        </p:nvSpPr>
        <p:spPr/>
        <p:txBody>
          <a:bodyPr/>
          <a:lstStyle/>
          <a:p>
            <a:r>
              <a:rPr lang="zh-CN" altLang="en-US" dirty="0"/>
              <a:t>查询的时候如果是大点就直接查，如果是小点就是暴力查询一圈</a:t>
            </a:r>
            <a:endParaRPr lang="en-US" altLang="zh-CN" dirty="0"/>
          </a:p>
          <a:p>
            <a:r>
              <a:rPr lang="zh-CN" altLang="en-US" dirty="0"/>
              <a:t>这个是</a:t>
            </a:r>
            <a:r>
              <a:rPr lang="en-US" altLang="zh-CN" dirty="0"/>
              <a:t>O( </a:t>
            </a:r>
            <a:r>
              <a:rPr lang="en-US" altLang="zh-CN" dirty="0" err="1"/>
              <a:t>sqrt</a:t>
            </a:r>
            <a:r>
              <a:rPr lang="en-US" altLang="zh-CN" dirty="0"/>
              <a:t>(n) * </a:t>
            </a:r>
            <a:r>
              <a:rPr lang="zh-CN" altLang="en-US" dirty="0"/>
              <a:t>数据结构复杂度 </a:t>
            </a:r>
            <a:r>
              <a:rPr lang="en-US" altLang="zh-CN" dirty="0"/>
              <a:t>)</a:t>
            </a:r>
          </a:p>
          <a:p>
            <a:r>
              <a:rPr lang="zh-CN" altLang="en-US" dirty="0"/>
              <a:t>对两个数据结构都用一个</a:t>
            </a:r>
            <a:r>
              <a:rPr lang="en-US" altLang="zh-CN" dirty="0"/>
              <a:t>O( </a:t>
            </a:r>
            <a:r>
              <a:rPr lang="en-US" altLang="zh-CN" dirty="0" err="1"/>
              <a:t>sqrt</a:t>
            </a:r>
            <a:r>
              <a:rPr lang="en-US" altLang="zh-CN" dirty="0"/>
              <a:t>(n) ) – O(1)</a:t>
            </a:r>
            <a:r>
              <a:rPr lang="zh-CN" altLang="en-US" dirty="0"/>
              <a:t>平衡的分块</a:t>
            </a:r>
            <a:endParaRPr lang="en-US" altLang="zh-CN" dirty="0"/>
          </a:p>
          <a:p>
            <a:r>
              <a:rPr lang="zh-CN" altLang="en-US" dirty="0"/>
              <a:t>于是做到了</a:t>
            </a:r>
            <a:r>
              <a:rPr lang="en-US" altLang="zh-CN" dirty="0"/>
              <a:t>O( </a:t>
            </a:r>
            <a:r>
              <a:rPr lang="en-US" altLang="zh-CN" dirty="0" err="1"/>
              <a:t>msqrt</a:t>
            </a:r>
            <a:r>
              <a:rPr lang="en-US" altLang="zh-CN" dirty="0"/>
              <a:t>(n) )</a:t>
            </a:r>
            <a:r>
              <a:rPr lang="zh-CN" altLang="en-US" dirty="0"/>
              <a:t>的复杂度</a:t>
            </a:r>
          </a:p>
          <a:p>
            <a:endParaRPr lang="zh-CN" altLang="en-US" dirty="0"/>
          </a:p>
          <a:p>
            <a:r>
              <a:rPr lang="zh-CN" altLang="en-US" dirty="0"/>
              <a:t>期望得分：</a:t>
            </a:r>
            <a:r>
              <a:rPr lang="en-US" altLang="zh-CN" dirty="0"/>
              <a:t>20-50</a:t>
            </a:r>
            <a:endParaRPr lang="zh-CN" altLang="en-US" dirty="0"/>
          </a:p>
          <a:p>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Solution3</a:t>
            </a:r>
            <a:endParaRPr lang="zh-CN" altLang="en-US" dirty="0"/>
          </a:p>
        </p:txBody>
      </p:sp>
      <p:sp>
        <p:nvSpPr>
          <p:cNvPr id="3" name="内容占位符 2"/>
          <p:cNvSpPr>
            <a:spLocks noGrp="1"/>
          </p:cNvSpPr>
          <p:nvPr>
            <p:ph idx="1"/>
          </p:nvPr>
        </p:nvSpPr>
        <p:spPr/>
        <p:txBody>
          <a:bodyPr/>
          <a:lstStyle/>
          <a:p>
            <a:r>
              <a:rPr lang="zh-CN" altLang="en-US" dirty="0"/>
              <a:t>考虑链分治</a:t>
            </a:r>
            <a:endParaRPr lang="en-US" altLang="zh-CN" dirty="0"/>
          </a:p>
          <a:p>
            <a:r>
              <a:rPr lang="zh-CN" altLang="en-US" dirty="0"/>
              <a:t>一个点距离</a:t>
            </a:r>
            <a:r>
              <a:rPr lang="en-US" altLang="zh-CN" dirty="0"/>
              <a:t>&lt;=1</a:t>
            </a:r>
            <a:r>
              <a:rPr lang="zh-CN" altLang="en-US" dirty="0"/>
              <a:t>的点里面，只有</a:t>
            </a:r>
            <a:r>
              <a:rPr lang="en-US" altLang="zh-CN" dirty="0"/>
              <a:t>3</a:t>
            </a:r>
            <a:r>
              <a:rPr lang="zh-CN" altLang="en-US" dirty="0"/>
              <a:t>个可能不是重链头</a:t>
            </a:r>
            <a:endParaRPr lang="en-US" altLang="zh-CN" dirty="0"/>
          </a:p>
          <a:p>
            <a:r>
              <a:rPr lang="zh-CN" altLang="en-US" dirty="0"/>
              <a:t>自己，父亲，轻儿子</a:t>
            </a:r>
            <a:r>
              <a:rPr lang="zh-CN" altLang="en-US" strike="sngStrike" dirty="0"/>
              <a:t>厕所</a:t>
            </a:r>
          </a:p>
        </p:txBody>
      </p:sp>
      <p:pic>
        <p:nvPicPr>
          <p:cNvPr id="4" name="图片 3"/>
          <p:cNvPicPr>
            <a:picLocks noChangeAspect="1"/>
          </p:cNvPicPr>
          <p:nvPr/>
        </p:nvPicPr>
        <p:blipFill>
          <a:blip r:embed="rId2" cstate="print"/>
          <a:stretch>
            <a:fillRect/>
          </a:stretch>
        </p:blipFill>
        <p:spPr>
          <a:xfrm>
            <a:off x="1408954" y="3569473"/>
            <a:ext cx="3028950" cy="24384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Solution3</a:t>
            </a:r>
            <a:endParaRPr lang="zh-CN" altLang="en-US" dirty="0"/>
          </a:p>
        </p:txBody>
      </p:sp>
      <p:sp>
        <p:nvSpPr>
          <p:cNvPr id="3" name="内容占位符 2"/>
          <p:cNvSpPr>
            <a:spLocks noGrp="1"/>
          </p:cNvSpPr>
          <p:nvPr>
            <p:ph idx="1"/>
          </p:nvPr>
        </p:nvSpPr>
        <p:spPr/>
        <p:txBody>
          <a:bodyPr/>
          <a:lstStyle/>
          <a:p>
            <a:r>
              <a:rPr lang="zh-CN" altLang="en-US" dirty="0"/>
              <a:t>然后每次查询的时候暴力插入这</a:t>
            </a:r>
            <a:r>
              <a:rPr lang="en-US" altLang="zh-CN" dirty="0"/>
              <a:t>3</a:t>
            </a:r>
            <a:r>
              <a:rPr lang="zh-CN" altLang="en-US" dirty="0"/>
              <a:t>个（</a:t>
            </a:r>
            <a:r>
              <a:rPr lang="en-US" altLang="zh-CN" dirty="0"/>
              <a:t>O(1)</a:t>
            </a:r>
            <a:r>
              <a:rPr lang="zh-CN" altLang="en-US" dirty="0"/>
              <a:t>个）点</a:t>
            </a:r>
            <a:endParaRPr lang="en-US" altLang="zh-CN" dirty="0"/>
          </a:p>
          <a:p>
            <a:r>
              <a:rPr lang="zh-CN" altLang="en-US" dirty="0"/>
              <a:t>每次修改的时候把一条链上所有重链头的父亲都修改这个重链头的值</a:t>
            </a:r>
            <a:endParaRPr lang="en-US" altLang="zh-CN" dirty="0"/>
          </a:p>
          <a:p>
            <a:r>
              <a:rPr lang="zh-CN" altLang="en-US" dirty="0"/>
              <a:t>于是做到了查询</a:t>
            </a:r>
            <a:r>
              <a:rPr lang="en-US" altLang="zh-CN" dirty="0"/>
              <a:t>O( </a:t>
            </a:r>
            <a:r>
              <a:rPr lang="en-US" altLang="zh-CN" dirty="0" err="1"/>
              <a:t>logn</a:t>
            </a:r>
            <a:r>
              <a:rPr lang="en-US" altLang="zh-CN" dirty="0"/>
              <a:t> )</a:t>
            </a:r>
          </a:p>
          <a:p>
            <a:r>
              <a:rPr lang="zh-CN" altLang="en-US" dirty="0"/>
              <a:t>修改</a:t>
            </a:r>
            <a:r>
              <a:rPr lang="en-US" altLang="zh-CN" dirty="0"/>
              <a:t>O( log^2n )</a:t>
            </a:r>
          </a:p>
          <a:p>
            <a:r>
              <a:rPr lang="zh-CN" altLang="en-US" dirty="0"/>
              <a:t>的复杂度，期望得分：</a:t>
            </a:r>
            <a:r>
              <a:rPr lang="en-US" altLang="zh-CN" dirty="0"/>
              <a:t>80</a:t>
            </a:r>
          </a:p>
          <a:p>
            <a:r>
              <a:rPr lang="zh-CN" altLang="en-US" dirty="0"/>
              <a:t>看看能不能继续优化？</a:t>
            </a:r>
            <a:endParaRPr lang="en-US" altLang="zh-CN"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Solution4</a:t>
            </a:r>
            <a:endParaRPr lang="zh-CN" altLang="en-US" dirty="0"/>
          </a:p>
        </p:txBody>
      </p:sp>
      <p:sp>
        <p:nvSpPr>
          <p:cNvPr id="3" name="内容占位符 2"/>
          <p:cNvSpPr>
            <a:spLocks noGrp="1"/>
          </p:cNvSpPr>
          <p:nvPr>
            <p:ph idx="1"/>
          </p:nvPr>
        </p:nvSpPr>
        <p:spPr/>
        <p:txBody>
          <a:bodyPr/>
          <a:lstStyle/>
          <a:p>
            <a:r>
              <a:rPr lang="zh-CN" altLang="en-US" dirty="0"/>
              <a:t>考虑查询一个点的时候再处理经过这个点的所有修改</a:t>
            </a:r>
            <a:endParaRPr lang="en-US" altLang="zh-CN" dirty="0"/>
          </a:p>
          <a:p>
            <a:r>
              <a:rPr lang="zh-CN" altLang="en-US" dirty="0"/>
              <a:t>直觉上这样可以减少很多修改</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Solution4</a:t>
            </a:r>
            <a:endParaRPr lang="zh-CN" altLang="en-US" dirty="0"/>
          </a:p>
        </p:txBody>
      </p:sp>
      <p:sp>
        <p:nvSpPr>
          <p:cNvPr id="3" name="内容占位符 2"/>
          <p:cNvSpPr>
            <a:spLocks noGrp="1"/>
          </p:cNvSpPr>
          <p:nvPr>
            <p:ph idx="1"/>
          </p:nvPr>
        </p:nvSpPr>
        <p:spPr/>
        <p:txBody>
          <a:bodyPr/>
          <a:lstStyle/>
          <a:p>
            <a:r>
              <a:rPr lang="zh-CN" altLang="en-US" dirty="0"/>
              <a:t>这样的复杂度似乎是均摊</a:t>
            </a:r>
            <a:r>
              <a:rPr lang="en-US" altLang="zh-CN" dirty="0"/>
              <a:t>O( (n + m)</a:t>
            </a:r>
            <a:r>
              <a:rPr lang="en-US" altLang="zh-CN" dirty="0" err="1"/>
              <a:t>logn</a:t>
            </a:r>
            <a:r>
              <a:rPr lang="en-US" altLang="zh-CN" dirty="0"/>
              <a:t> )</a:t>
            </a:r>
            <a:r>
              <a:rPr lang="zh-CN" altLang="en-US" dirty="0"/>
              <a:t>？</a:t>
            </a:r>
            <a:endParaRPr lang="en-US" altLang="zh-CN" dirty="0"/>
          </a:p>
          <a:p>
            <a:r>
              <a:rPr lang="zh-CN" altLang="en-US" dirty="0"/>
              <a:t>证明</a:t>
            </a:r>
            <a:r>
              <a:rPr lang="en-US" altLang="zh-CN" dirty="0"/>
              <a:t>1</a:t>
            </a:r>
            <a:r>
              <a:rPr lang="zh-CN" altLang="en-US" dirty="0"/>
              <a:t>：</a:t>
            </a:r>
            <a:endParaRPr lang="en-US" altLang="zh-CN" dirty="0"/>
          </a:p>
          <a:p>
            <a:r>
              <a:rPr lang="zh-CN" altLang="en-US" dirty="0"/>
              <a:t>这个问题可以转换为：</a:t>
            </a:r>
            <a:endParaRPr lang="en-US" altLang="zh-CN" dirty="0"/>
          </a:p>
          <a:p>
            <a:r>
              <a:rPr lang="zh-CN" altLang="en-US" dirty="0"/>
              <a:t>有一颗边全是黑色的树</a:t>
            </a:r>
            <a:endParaRPr lang="en-US" altLang="zh-CN" dirty="0"/>
          </a:p>
          <a:p>
            <a:r>
              <a:rPr lang="zh-CN" altLang="en-US" dirty="0"/>
              <a:t>每次可以把一条链染色为黑色</a:t>
            </a:r>
            <a:endParaRPr lang="en-US" altLang="zh-CN" dirty="0"/>
          </a:p>
          <a:p>
            <a:r>
              <a:rPr lang="zh-CN" altLang="en-US" dirty="0"/>
              <a:t>或者把一个点一圈全染色为白色，复杂度为一圈黑色的点数</a:t>
            </a:r>
            <a:endParaRPr lang="en-US" altLang="zh-CN" dirty="0"/>
          </a:p>
          <a:p>
            <a:r>
              <a:rPr lang="zh-CN" altLang="en-US" dirty="0"/>
              <a:t>证明：复杂度为</a:t>
            </a:r>
            <a:r>
              <a:rPr lang="en-US" altLang="zh-CN" dirty="0"/>
              <a:t>O( n + m )</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Notice</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a:t>目前我见过的类树分治的东西有：</a:t>
            </a:r>
            <a:endParaRPr lang="en-US" altLang="zh-CN" dirty="0"/>
          </a:p>
          <a:p>
            <a:r>
              <a:rPr lang="zh-CN" altLang="en-US" dirty="0"/>
              <a:t>点分治</a:t>
            </a:r>
            <a:endParaRPr lang="en-US" altLang="zh-CN" dirty="0"/>
          </a:p>
          <a:p>
            <a:r>
              <a:rPr lang="zh-CN" altLang="en-US" dirty="0"/>
              <a:t>边分治</a:t>
            </a:r>
            <a:endParaRPr lang="en-US" altLang="zh-CN" dirty="0"/>
          </a:p>
          <a:p>
            <a:r>
              <a:rPr lang="zh-CN" altLang="en-US" dirty="0"/>
              <a:t>链分治 </a:t>
            </a:r>
            <a:r>
              <a:rPr lang="en-US" altLang="zh-CN" dirty="0"/>
              <a:t>--- </a:t>
            </a:r>
            <a:r>
              <a:rPr lang="zh-CN" altLang="en-US" dirty="0"/>
              <a:t>树链剖分 </a:t>
            </a:r>
            <a:r>
              <a:rPr lang="en-US" altLang="zh-CN" dirty="0"/>
              <a:t>--- </a:t>
            </a:r>
            <a:r>
              <a:rPr lang="zh-CN" altLang="en-US" dirty="0"/>
              <a:t>树上启发式合并</a:t>
            </a:r>
            <a:endParaRPr lang="en-US" altLang="zh-CN" dirty="0"/>
          </a:p>
          <a:p>
            <a:r>
              <a:rPr lang="en-US" altLang="zh-CN" dirty="0" err="1"/>
              <a:t>lct</a:t>
            </a:r>
            <a:r>
              <a:rPr lang="zh-CN" altLang="en-US" dirty="0"/>
              <a:t>维护子树</a:t>
            </a:r>
            <a:endParaRPr lang="en-US" altLang="zh-CN" dirty="0"/>
          </a:p>
          <a:p>
            <a:r>
              <a:rPr lang="zh-CN" altLang="en-US" dirty="0"/>
              <a:t>静态</a:t>
            </a:r>
            <a:r>
              <a:rPr lang="en-US" altLang="zh-CN" dirty="0" err="1"/>
              <a:t>lct</a:t>
            </a:r>
            <a:r>
              <a:rPr lang="zh-CN" altLang="en-US" dirty="0"/>
              <a:t>维护子树</a:t>
            </a:r>
            <a:endParaRPr lang="en-US" altLang="zh-CN" dirty="0"/>
          </a:p>
          <a:p>
            <a:r>
              <a:rPr lang="zh-CN" altLang="en-US" dirty="0"/>
              <a:t>类</a:t>
            </a:r>
            <a:r>
              <a:rPr lang="en-US" altLang="zh-CN" dirty="0"/>
              <a:t>top tree</a:t>
            </a:r>
          </a:p>
          <a:p>
            <a:r>
              <a:rPr lang="en-US" altLang="zh-CN" dirty="0"/>
              <a:t>Top tree</a:t>
            </a:r>
          </a:p>
          <a:p>
            <a:r>
              <a:rPr lang="zh-CN" altLang="en-US" dirty="0"/>
              <a:t>静态</a:t>
            </a:r>
            <a:r>
              <a:rPr lang="en-US" altLang="zh-CN" dirty="0"/>
              <a:t>top tree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Fact</a:t>
            </a:r>
            <a:endParaRPr lang="zh-CN" altLang="en-US" dirty="0"/>
          </a:p>
        </p:txBody>
      </p:sp>
      <p:sp>
        <p:nvSpPr>
          <p:cNvPr id="3" name="内容占位符 2"/>
          <p:cNvSpPr>
            <a:spLocks noGrp="1"/>
          </p:cNvSpPr>
          <p:nvPr>
            <p:ph idx="1"/>
          </p:nvPr>
        </p:nvSpPr>
        <p:spPr/>
        <p:txBody>
          <a:bodyPr/>
          <a:lstStyle/>
          <a:p>
            <a:r>
              <a:rPr lang="zh-CN" altLang="en-US" dirty="0"/>
              <a:t>我问了一群大爷，大家都从直觉上觉得这个东西肯定是</a:t>
            </a:r>
            <a:r>
              <a:rPr lang="en-US" altLang="zh-CN" dirty="0"/>
              <a:t>O( n + m )</a:t>
            </a:r>
            <a:r>
              <a:rPr lang="zh-CN" altLang="en-US" dirty="0"/>
              <a:t>的，但是都无法给出严谨的证明。。。</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God</a:t>
            </a:r>
            <a:endParaRPr lang="zh-CN" altLang="en-US" dirty="0"/>
          </a:p>
        </p:txBody>
      </p:sp>
      <p:pic>
        <p:nvPicPr>
          <p:cNvPr id="4" name="内容占位符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b="46741"/>
          <a:stretch/>
        </p:blipFill>
        <p:spPr>
          <a:xfrm>
            <a:off x="359577" y="1375600"/>
            <a:ext cx="5406224" cy="5054834"/>
          </a:xfrm>
        </p:spPr>
      </p:pic>
      <p:pic>
        <p:nvPicPr>
          <p:cNvPr id="5" name="内容占位符 3">
            <a:extLst>
              <a:ext uri="{FF2B5EF4-FFF2-40B4-BE49-F238E27FC236}">
                <a16:creationId xmlns:a16="http://schemas.microsoft.com/office/drawing/2014/main" id="{252C23B7-4F7E-4103-8F23-9DEC677A329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6516"/>
          <a:stretch/>
        </p:blipFill>
        <p:spPr>
          <a:xfrm>
            <a:off x="6047483" y="1494366"/>
            <a:ext cx="5406224" cy="4127057"/>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Oh no</a:t>
            </a:r>
            <a:endParaRPr lang="zh-CN" altLang="en-US" dirty="0"/>
          </a:p>
        </p:txBody>
      </p:sp>
      <p:sp>
        <p:nvSpPr>
          <p:cNvPr id="3" name="内容占位符 2"/>
          <p:cNvSpPr>
            <a:spLocks noGrp="1"/>
          </p:cNvSpPr>
          <p:nvPr>
            <p:ph idx="1"/>
          </p:nvPr>
        </p:nvSpPr>
        <p:spPr/>
        <p:txBody>
          <a:bodyPr/>
          <a:lstStyle/>
          <a:p>
            <a:r>
              <a:rPr lang="zh-CN" altLang="en-US" dirty="0"/>
              <a:t>我们的直觉其实很有可能是错的</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WTF</a:t>
            </a:r>
            <a:endParaRPr lang="zh-CN" altLang="en-US" dirty="0"/>
          </a:p>
        </p:txBody>
      </p:sp>
      <p:sp>
        <p:nvSpPr>
          <p:cNvPr id="3" name="内容占位符 2"/>
          <p:cNvSpPr>
            <a:spLocks noGrp="1"/>
          </p:cNvSpPr>
          <p:nvPr>
            <p:ph idx="1"/>
          </p:nvPr>
        </p:nvSpPr>
        <p:spPr/>
        <p:txBody>
          <a:bodyPr/>
          <a:lstStyle/>
          <a:p>
            <a:r>
              <a:rPr lang="zh-CN" altLang="en-US" dirty="0"/>
              <a:t>那这样的话按照复杂度证明</a:t>
            </a:r>
            <a:r>
              <a:rPr lang="en-US" altLang="zh-CN" dirty="0"/>
              <a:t>1</a:t>
            </a:r>
            <a:r>
              <a:rPr lang="zh-CN" altLang="en-US" dirty="0"/>
              <a:t>，这个的复杂度是什么呢？</a:t>
            </a:r>
            <a:endParaRPr lang="en-US" altLang="zh-CN" dirty="0"/>
          </a:p>
          <a:p>
            <a:r>
              <a:rPr lang="zh-CN" altLang="en-US" dirty="0"/>
              <a:t>相当于求</a:t>
            </a:r>
            <a:r>
              <a:rPr lang="en-US" altLang="zh-CN" dirty="0" err="1"/>
              <a:t>x^x</a:t>
            </a:r>
            <a:r>
              <a:rPr lang="zh-CN" altLang="en-US" dirty="0"/>
              <a:t>的反函数</a:t>
            </a:r>
            <a:endParaRPr lang="en-US" altLang="zh-CN" dirty="0"/>
          </a:p>
          <a:p>
            <a:r>
              <a:rPr lang="zh-CN" altLang="en-US" dirty="0"/>
              <a:t>这个的复杂度是</a:t>
            </a:r>
            <a:r>
              <a:rPr lang="en-US" altLang="zh-CN" dirty="0" err="1"/>
              <a:t>e^W</a:t>
            </a:r>
            <a:r>
              <a:rPr lang="en-US" altLang="zh-CN" dirty="0"/>
              <a:t>(ln(n)),W</a:t>
            </a:r>
            <a:r>
              <a:rPr lang="zh-CN" altLang="en-US" dirty="0"/>
              <a:t>是</a:t>
            </a:r>
            <a:r>
              <a:rPr lang="en-US" altLang="zh-CN" dirty="0" err="1"/>
              <a:t>ProductLog</a:t>
            </a:r>
            <a:r>
              <a:rPr lang="zh-CN" altLang="en-US" dirty="0"/>
              <a:t>函数</a:t>
            </a:r>
            <a:endParaRPr lang="en-US" altLang="zh-CN" dirty="0"/>
          </a:p>
          <a:p>
            <a:r>
              <a:rPr lang="zh-CN" altLang="en-US" dirty="0"/>
              <a:t>然后可以证明出</a:t>
            </a:r>
            <a:endParaRPr lang="en-US" altLang="zh-CN" dirty="0"/>
          </a:p>
          <a:p>
            <a:r>
              <a:rPr lang="en-US" altLang="zh-CN" dirty="0" err="1"/>
              <a:t>e^W</a:t>
            </a:r>
            <a:r>
              <a:rPr lang="en-US" altLang="zh-CN" dirty="0"/>
              <a:t>(ln(n)) = </a:t>
            </a:r>
            <a:r>
              <a:rPr lang="el-GR" altLang="zh-CN" dirty="0"/>
              <a:t>Θ</a:t>
            </a:r>
            <a:r>
              <a:rPr lang="en-US" altLang="zh-CN" dirty="0"/>
              <a:t>(</a:t>
            </a:r>
            <a:r>
              <a:rPr lang="en-US" altLang="zh-CN" dirty="0" err="1"/>
              <a:t>logn</a:t>
            </a:r>
            <a:r>
              <a:rPr lang="en-US" altLang="zh-CN" dirty="0"/>
              <a:t>/</a:t>
            </a:r>
            <a:r>
              <a:rPr lang="en-US" altLang="zh-CN" dirty="0" err="1"/>
              <a:t>loglogn</a:t>
            </a:r>
            <a:r>
              <a:rPr lang="en-US" altLang="zh-CN" dirty="0"/>
              <a:t>)</a:t>
            </a:r>
            <a:endParaRPr lang="el-GR" altLang="zh-CN"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9940" y="2226366"/>
            <a:ext cx="2400636" cy="4536219"/>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Solution4</a:t>
            </a:r>
            <a:endParaRPr lang="zh-CN" altLang="en-US" dirty="0"/>
          </a:p>
        </p:txBody>
      </p:sp>
      <p:sp>
        <p:nvSpPr>
          <p:cNvPr id="3" name="内容占位符 2"/>
          <p:cNvSpPr>
            <a:spLocks noGrp="1"/>
          </p:cNvSpPr>
          <p:nvPr>
            <p:ph idx="1"/>
          </p:nvPr>
        </p:nvSpPr>
        <p:spPr/>
        <p:txBody>
          <a:bodyPr/>
          <a:lstStyle/>
          <a:p>
            <a:r>
              <a:rPr lang="zh-CN" altLang="en-US" dirty="0"/>
              <a:t>如果按照这个问题来算</a:t>
            </a:r>
            <a:endParaRPr lang="en-US" altLang="zh-CN" dirty="0"/>
          </a:p>
          <a:p>
            <a:r>
              <a:rPr lang="zh-CN" altLang="en-US" dirty="0"/>
              <a:t>这个做法的复杂度是</a:t>
            </a:r>
            <a:r>
              <a:rPr lang="el-GR" altLang="zh-CN" dirty="0"/>
              <a:t>Ω </a:t>
            </a:r>
            <a:r>
              <a:rPr lang="en-US" altLang="zh-CN" dirty="0"/>
              <a:t>( (n + m)log^2n/</a:t>
            </a:r>
            <a:r>
              <a:rPr lang="en-US" altLang="zh-CN" dirty="0" err="1"/>
              <a:t>loglogn</a:t>
            </a:r>
            <a:r>
              <a:rPr lang="en-US" altLang="zh-CN" dirty="0"/>
              <a:t> )</a:t>
            </a:r>
          </a:p>
          <a:p>
            <a:endParaRPr lang="zh-CN" altLang="en-US" dirty="0"/>
          </a:p>
          <a:p>
            <a:r>
              <a:rPr lang="zh-CN" altLang="en-US" dirty="0"/>
              <a:t>期望得分：</a:t>
            </a:r>
            <a:r>
              <a:rPr lang="en-US" altLang="zh-CN" dirty="0"/>
              <a:t>100</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Solution5</a:t>
            </a:r>
            <a:endParaRPr lang="zh-CN" altLang="en-US" dirty="0"/>
          </a:p>
        </p:txBody>
      </p:sp>
      <p:sp>
        <p:nvSpPr>
          <p:cNvPr id="3" name="内容占位符 2"/>
          <p:cNvSpPr>
            <a:spLocks noGrp="1"/>
          </p:cNvSpPr>
          <p:nvPr>
            <p:ph idx="1"/>
          </p:nvPr>
        </p:nvSpPr>
        <p:spPr/>
        <p:txBody>
          <a:bodyPr/>
          <a:lstStyle/>
          <a:p>
            <a:r>
              <a:rPr lang="zh-CN" altLang="en-US" dirty="0"/>
              <a:t>这个问题比原问题强，进一步弱化</a:t>
            </a:r>
            <a:endParaRPr lang="en-US" altLang="zh-CN" dirty="0"/>
          </a:p>
          <a:p>
            <a:r>
              <a:rPr lang="zh-CN" altLang="en-US" dirty="0"/>
              <a:t>有一颗</a:t>
            </a:r>
            <a:r>
              <a:rPr lang="en-US" altLang="zh-CN" dirty="0"/>
              <a:t>n</a:t>
            </a:r>
            <a:r>
              <a:rPr lang="zh-CN" altLang="en-US" dirty="0"/>
              <a:t>个点的树，边有颜色，初始全黑，支持把一条链上的边染黑，或者把一个点相邻的边染白</a:t>
            </a:r>
            <a:r>
              <a:rPr lang="en-US" altLang="zh-CN" dirty="0"/>
              <a:t>(</a:t>
            </a:r>
            <a:r>
              <a:rPr lang="zh-CN" altLang="en-US" dirty="0"/>
              <a:t>代价为 相邻黑边数*</a:t>
            </a:r>
            <a:r>
              <a:rPr lang="en-US" altLang="zh-CN" dirty="0"/>
              <a:t>log(</a:t>
            </a:r>
            <a:r>
              <a:rPr lang="zh-CN" altLang="en-US" dirty="0"/>
              <a:t>度数</a:t>
            </a:r>
            <a:r>
              <a:rPr lang="en-US" altLang="zh-CN" dirty="0"/>
              <a:t>))</a:t>
            </a:r>
            <a:r>
              <a:rPr lang="zh-CN" altLang="en-US" dirty="0"/>
              <a:t>求证</a:t>
            </a:r>
            <a:r>
              <a:rPr lang="en-US" altLang="zh-CN" dirty="0"/>
              <a:t>n</a:t>
            </a:r>
            <a:r>
              <a:rPr lang="zh-CN" altLang="en-US" dirty="0"/>
              <a:t>次操作代价为</a:t>
            </a:r>
            <a:r>
              <a:rPr lang="en-US" altLang="zh-CN" dirty="0"/>
              <a:t>O(</a:t>
            </a:r>
            <a:r>
              <a:rPr lang="en-US" altLang="zh-CN" dirty="0" err="1"/>
              <a:t>nlogn</a:t>
            </a:r>
            <a:r>
              <a:rPr lang="en-US" altLang="zh-CN" dirty="0"/>
              <a:t>)</a:t>
            </a:r>
            <a:endParaRPr lang="zh-CN"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Solution5</a:t>
            </a:r>
            <a:endParaRPr lang="zh-CN" altLang="en-US" dirty="0"/>
          </a:p>
        </p:txBody>
      </p:sp>
      <p:sp>
        <p:nvSpPr>
          <p:cNvPr id="3" name="内容占位符 2"/>
          <p:cNvSpPr>
            <a:spLocks noGrp="1"/>
          </p:cNvSpPr>
          <p:nvPr>
            <p:ph idx="1"/>
          </p:nvPr>
        </p:nvSpPr>
        <p:spPr/>
        <p:txBody>
          <a:bodyPr/>
          <a:lstStyle/>
          <a:p>
            <a:r>
              <a:rPr lang="zh-CN" altLang="en-US" dirty="0"/>
              <a:t>可以看到那个</a:t>
            </a:r>
            <a:r>
              <a:rPr lang="en-US" altLang="zh-CN" dirty="0"/>
              <a:t>hack</a:t>
            </a:r>
            <a:r>
              <a:rPr lang="zh-CN" altLang="en-US" dirty="0"/>
              <a:t>数据对这个做法的复杂度是：</a:t>
            </a:r>
            <a:endParaRPr lang="en-US" altLang="zh-CN" dirty="0"/>
          </a:p>
          <a:p>
            <a:r>
              <a:rPr lang="en-US" altLang="zh-CN" dirty="0"/>
              <a:t>O( </a:t>
            </a:r>
            <a:r>
              <a:rPr lang="en-US" altLang="zh-CN" dirty="0" err="1"/>
              <a:t>logn</a:t>
            </a:r>
            <a:r>
              <a:rPr lang="en-US" altLang="zh-CN" dirty="0"/>
              <a:t>/</a:t>
            </a:r>
            <a:r>
              <a:rPr lang="en-US" altLang="zh-CN" dirty="0" err="1"/>
              <a:t>loglogn</a:t>
            </a:r>
            <a:r>
              <a:rPr lang="en-US" altLang="zh-CN" dirty="0"/>
              <a:t> * log( </a:t>
            </a:r>
            <a:r>
              <a:rPr lang="en-US" altLang="zh-CN" dirty="0" err="1"/>
              <a:t>logn</a:t>
            </a:r>
            <a:r>
              <a:rPr lang="en-US" altLang="zh-CN" dirty="0"/>
              <a:t>/</a:t>
            </a:r>
            <a:r>
              <a:rPr lang="en-US" altLang="zh-CN" dirty="0" err="1"/>
              <a:t>loglogn</a:t>
            </a:r>
            <a:r>
              <a:rPr lang="en-US" altLang="zh-CN" dirty="0"/>
              <a:t> ) ) &lt; O( </a:t>
            </a:r>
            <a:r>
              <a:rPr lang="en-US" altLang="zh-CN" dirty="0" err="1"/>
              <a:t>logn</a:t>
            </a:r>
            <a:r>
              <a:rPr lang="en-US" altLang="zh-CN" dirty="0"/>
              <a:t>/</a:t>
            </a:r>
            <a:r>
              <a:rPr lang="en-US" altLang="zh-CN" dirty="0" err="1"/>
              <a:t>loglogn</a:t>
            </a:r>
            <a:r>
              <a:rPr lang="en-US" altLang="zh-CN" dirty="0"/>
              <a:t> * </a:t>
            </a:r>
            <a:r>
              <a:rPr lang="en-US" altLang="zh-CN" dirty="0" err="1"/>
              <a:t>loglogn</a:t>
            </a:r>
            <a:r>
              <a:rPr lang="en-US" altLang="zh-CN" dirty="0"/>
              <a:t> ) = O( </a:t>
            </a:r>
            <a:r>
              <a:rPr lang="en-US" altLang="zh-CN" dirty="0" err="1"/>
              <a:t>logn</a:t>
            </a:r>
            <a:r>
              <a:rPr lang="en-US" altLang="zh-CN" dirty="0"/>
              <a:t> )</a:t>
            </a:r>
          </a:p>
          <a:p>
            <a:r>
              <a:rPr lang="zh-CN" altLang="en-US" dirty="0"/>
              <a:t>失效了</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Preknownledge</a:t>
            </a:r>
            <a:endParaRPr lang="zh-CN" altLang="en-US" dirty="0"/>
          </a:p>
        </p:txBody>
      </p:sp>
      <p:sp>
        <p:nvSpPr>
          <p:cNvPr id="3" name="内容占位符 2"/>
          <p:cNvSpPr>
            <a:spLocks noGrp="1"/>
          </p:cNvSpPr>
          <p:nvPr>
            <p:ph idx="1"/>
          </p:nvPr>
        </p:nvSpPr>
        <p:spPr/>
        <p:txBody>
          <a:bodyPr>
            <a:normAutofit/>
          </a:bodyPr>
          <a:lstStyle/>
          <a:p>
            <a:r>
              <a:rPr lang="zh-CN" altLang="en-US" dirty="0"/>
              <a:t>多序列</a:t>
            </a:r>
            <a:r>
              <a:rPr lang="en-US" altLang="zh-CN" dirty="0" err="1"/>
              <a:t>kth</a:t>
            </a:r>
            <a:r>
              <a:rPr lang="zh-CN" altLang="en-US" dirty="0"/>
              <a:t>的做法：</a:t>
            </a:r>
            <a:br>
              <a:rPr lang="zh-CN" altLang="en-US" dirty="0"/>
            </a:br>
            <a:r>
              <a:rPr lang="zh-CN" altLang="en-US" dirty="0"/>
              <a:t>设有</a:t>
            </a:r>
            <a:r>
              <a:rPr lang="en-US" altLang="zh-CN" dirty="0"/>
              <a:t>m</a:t>
            </a:r>
            <a:r>
              <a:rPr lang="zh-CN" altLang="en-US" dirty="0"/>
              <a:t>个序列，长度为</a:t>
            </a:r>
            <a:r>
              <a:rPr lang="en-US" altLang="zh-CN" dirty="0"/>
              <a:t>a[1],a[2], ... ,a[m]</a:t>
            </a:r>
            <a:r>
              <a:rPr lang="zh-CN" altLang="en-US" dirty="0"/>
              <a:t>，由</a:t>
            </a:r>
            <a:r>
              <a:rPr lang="en-US" altLang="zh-CN" dirty="0"/>
              <a:t>m</a:t>
            </a:r>
            <a:r>
              <a:rPr lang="zh-CN" altLang="en-US" dirty="0"/>
              <a:t>棵平衡树分别维护，希望查出第</a:t>
            </a:r>
            <a:r>
              <a:rPr lang="en-US" altLang="zh-CN" dirty="0"/>
              <a:t>k</a:t>
            </a:r>
            <a:r>
              <a:rPr lang="zh-CN" altLang="en-US" dirty="0"/>
              <a:t>小的元素</a:t>
            </a:r>
            <a:br>
              <a:rPr lang="zh-CN" altLang="en-US" dirty="0"/>
            </a:br>
            <a:r>
              <a:rPr lang="zh-CN" altLang="en-US" dirty="0"/>
              <a:t>要求序列中不含相同元素</a:t>
            </a:r>
            <a:br>
              <a:rPr lang="zh-CN" altLang="en-US" dirty="0"/>
            </a:br>
            <a:r>
              <a:rPr lang="zh-CN" altLang="en-US" dirty="0"/>
              <a:t>不妨设</a:t>
            </a:r>
            <a:r>
              <a:rPr lang="en-US" altLang="zh-CN" dirty="0" err="1"/>
              <a:t>k≤a</a:t>
            </a:r>
            <a:r>
              <a:rPr lang="en-US" altLang="zh-CN" dirty="0"/>
              <a:t>[1]+a[2]+...+a[m]</a:t>
            </a:r>
            <a:br>
              <a:rPr lang="zh-CN" altLang="en-US" dirty="0"/>
            </a:br>
            <a:endParaRPr lang="zh-CN"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Preknownledge</a:t>
            </a:r>
            <a:endParaRPr lang="zh-CN" altLang="en-US" dirty="0"/>
          </a:p>
        </p:txBody>
      </p:sp>
      <p:sp>
        <p:nvSpPr>
          <p:cNvPr id="3" name="内容占位符 2"/>
          <p:cNvSpPr>
            <a:spLocks noGrp="1"/>
          </p:cNvSpPr>
          <p:nvPr>
            <p:ph idx="1"/>
          </p:nvPr>
        </p:nvSpPr>
        <p:spPr/>
        <p:txBody>
          <a:bodyPr>
            <a:normAutofit/>
          </a:bodyPr>
          <a:lstStyle/>
          <a:p>
            <a:r>
              <a:rPr lang="zh-CN" altLang="en-US" dirty="0"/>
              <a:t>平衡树支持</a:t>
            </a:r>
            <a:r>
              <a:rPr lang="en-US" altLang="zh-CN" dirty="0"/>
              <a:t>O(1)</a:t>
            </a:r>
            <a:r>
              <a:rPr lang="zh-CN" altLang="en-US" dirty="0"/>
              <a:t>找出</a:t>
            </a:r>
            <a:r>
              <a:rPr lang="en-US" altLang="zh-CN" dirty="0"/>
              <a:t>rank</a:t>
            </a:r>
            <a:r>
              <a:rPr lang="zh-CN" altLang="en-US" dirty="0"/>
              <a:t>在</a:t>
            </a:r>
            <a:r>
              <a:rPr lang="en-US" altLang="zh-CN" dirty="0"/>
              <a:t>[71%,80%]</a:t>
            </a:r>
            <a:r>
              <a:rPr lang="zh-CN" altLang="en-US" dirty="0"/>
              <a:t>之间的某个元素（不关心具体</a:t>
            </a:r>
            <a:r>
              <a:rPr lang="en-US" altLang="zh-CN" dirty="0"/>
              <a:t>rank</a:t>
            </a:r>
            <a:r>
              <a:rPr lang="zh-CN" altLang="en-US" dirty="0"/>
              <a:t>，只要在范围内即可），并按这个元素</a:t>
            </a:r>
            <a:r>
              <a:rPr lang="en-US" altLang="zh-CN" dirty="0"/>
              <a:t>O(1)</a:t>
            </a:r>
            <a:r>
              <a:rPr lang="zh-CN" altLang="en-US" dirty="0"/>
              <a:t>分裂成比它小</a:t>
            </a:r>
            <a:r>
              <a:rPr lang="en-US" altLang="zh-CN" dirty="0"/>
              <a:t>/</a:t>
            </a:r>
            <a:r>
              <a:rPr lang="zh-CN" altLang="en-US" dirty="0"/>
              <a:t>大的部分（不包含这个元素）</a:t>
            </a:r>
            <a:br>
              <a:rPr lang="zh-CN" altLang="en-US" dirty="0"/>
            </a:br>
            <a:endParaRPr lang="zh-CN"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Preknownledge</a:t>
            </a:r>
            <a:endParaRPr lang="zh-CN" altLang="en-US" dirty="0"/>
          </a:p>
        </p:txBody>
      </p:sp>
      <p:sp>
        <p:nvSpPr>
          <p:cNvPr id="3" name="内容占位符 2"/>
          <p:cNvSpPr>
            <a:spLocks noGrp="1"/>
          </p:cNvSpPr>
          <p:nvPr>
            <p:ph idx="1"/>
          </p:nvPr>
        </p:nvSpPr>
        <p:spPr/>
        <p:txBody>
          <a:bodyPr/>
          <a:lstStyle/>
          <a:p>
            <a:r>
              <a:rPr lang="zh-CN" altLang="en-US" dirty="0"/>
              <a:t>将每棵平衡树按对应序列长度大小加权，以某个</a:t>
            </a:r>
            <a:r>
              <a:rPr lang="en-US" altLang="zh-CN" dirty="0"/>
              <a:t>rank</a:t>
            </a:r>
            <a:r>
              <a:rPr lang="zh-CN" altLang="en-US" dirty="0"/>
              <a:t>在</a:t>
            </a:r>
            <a:r>
              <a:rPr lang="en-US" altLang="zh-CN" dirty="0"/>
              <a:t>[71%,80%]</a:t>
            </a:r>
            <a:r>
              <a:rPr lang="zh-CN" altLang="en-US" dirty="0"/>
              <a:t>的元素为</a:t>
            </a:r>
            <a:r>
              <a:rPr lang="en-US" altLang="zh-CN" dirty="0"/>
              <a:t>key</a:t>
            </a:r>
            <a:r>
              <a:rPr lang="zh-CN" altLang="en-US" dirty="0"/>
              <a:t>，</a:t>
            </a:r>
            <a:r>
              <a:rPr lang="en-US" altLang="zh-CN" dirty="0"/>
              <a:t>O(m)</a:t>
            </a:r>
            <a:r>
              <a:rPr lang="zh-CN" altLang="en-US" dirty="0"/>
              <a:t>求加权</a:t>
            </a:r>
            <a:r>
              <a:rPr lang="en-US" altLang="zh-CN" dirty="0" err="1"/>
              <a:t>nth_element</a:t>
            </a:r>
            <a:r>
              <a:rPr lang="zh-CN" altLang="en-US" dirty="0"/>
              <a:t>，将</a:t>
            </a:r>
            <a:r>
              <a:rPr lang="en-US" altLang="zh-CN" dirty="0"/>
              <a:t>m</a:t>
            </a:r>
            <a:r>
              <a:rPr lang="zh-CN" altLang="en-US" dirty="0"/>
              <a:t>棵树分成</a:t>
            </a:r>
            <a:r>
              <a:rPr lang="en-US" altLang="zh-CN" dirty="0"/>
              <a:t>3</a:t>
            </a:r>
            <a:r>
              <a:rPr lang="zh-CN" altLang="en-US" dirty="0"/>
              <a:t>组，第二组只有一棵树，第三组的</a:t>
            </a:r>
            <a:r>
              <a:rPr lang="en-US" altLang="zh-CN" dirty="0"/>
              <a:t>key</a:t>
            </a:r>
            <a:r>
              <a:rPr lang="zh-CN" altLang="en-US" dirty="0"/>
              <a:t>比第二组大，第一组的</a:t>
            </a:r>
            <a:r>
              <a:rPr lang="en-US" altLang="zh-CN" dirty="0"/>
              <a:t>key</a:t>
            </a:r>
            <a:r>
              <a:rPr lang="zh-CN" altLang="en-US" dirty="0"/>
              <a:t>比第二组小，第</a:t>
            </a:r>
            <a:r>
              <a:rPr lang="en-US" altLang="zh-CN" dirty="0"/>
              <a:t>1,2</a:t>
            </a:r>
            <a:r>
              <a:rPr lang="zh-CN" altLang="en-US" dirty="0"/>
              <a:t>组的序列长度之和至少占总序列长度之和的</a:t>
            </a:r>
            <a:r>
              <a:rPr lang="en-US" altLang="zh-CN" dirty="0"/>
              <a:t>71%</a:t>
            </a:r>
            <a:r>
              <a:rPr lang="zh-CN" altLang="en-US" dirty="0"/>
              <a:t>，第</a:t>
            </a:r>
            <a:r>
              <a:rPr lang="en-US" altLang="zh-CN" dirty="0"/>
              <a:t>2,3</a:t>
            </a:r>
            <a:r>
              <a:rPr lang="zh-CN" altLang="en-US" dirty="0"/>
              <a:t>组的序列长度之和至少占总序列长度之和的</a:t>
            </a:r>
            <a:r>
              <a:rPr lang="en-US" altLang="zh-CN" dirty="0"/>
              <a:t>29%</a:t>
            </a:r>
            <a:r>
              <a:rPr lang="zh-CN" altLang="en-US" dirty="0"/>
              <a:t>。于是第</a:t>
            </a:r>
            <a:r>
              <a:rPr lang="en-US" altLang="zh-CN" dirty="0"/>
              <a:t>1,2</a:t>
            </a:r>
            <a:r>
              <a:rPr lang="zh-CN" altLang="en-US" dirty="0"/>
              <a:t>组中小于等于本组</a:t>
            </a:r>
            <a:r>
              <a:rPr lang="en-US" altLang="zh-CN" dirty="0"/>
              <a:t>key</a:t>
            </a:r>
            <a:r>
              <a:rPr lang="zh-CN" altLang="en-US" dirty="0"/>
              <a:t>的元素个数占</a:t>
            </a:r>
            <a:r>
              <a:rPr lang="en-US" altLang="zh-CN" dirty="0"/>
              <a:t>m</a:t>
            </a:r>
            <a:r>
              <a:rPr lang="zh-CN" altLang="en-US" dirty="0"/>
              <a:t>个序列长度之和的</a:t>
            </a:r>
            <a:r>
              <a:rPr lang="en-US" altLang="zh-CN" dirty="0"/>
              <a:t>50%</a:t>
            </a:r>
            <a:r>
              <a:rPr lang="zh-CN" altLang="en-US" dirty="0"/>
              <a:t>以上，且这些元素都比第二组的</a:t>
            </a:r>
            <a:r>
              <a:rPr lang="en-US" altLang="zh-CN" dirty="0"/>
              <a:t>key</a:t>
            </a:r>
            <a:r>
              <a:rPr lang="zh-CN" altLang="en-US" dirty="0"/>
              <a:t>小；第</a:t>
            </a:r>
            <a:r>
              <a:rPr lang="en-US" altLang="zh-CN" dirty="0"/>
              <a:t>2,3</a:t>
            </a:r>
            <a:r>
              <a:rPr lang="zh-CN" altLang="en-US" dirty="0"/>
              <a:t>组中大于等于本组</a:t>
            </a:r>
            <a:r>
              <a:rPr lang="en-US" altLang="zh-CN" dirty="0"/>
              <a:t>key</a:t>
            </a:r>
            <a:r>
              <a:rPr lang="zh-CN" altLang="en-US" dirty="0"/>
              <a:t>的元素个数占</a:t>
            </a:r>
            <a:r>
              <a:rPr lang="en-US" altLang="zh-CN" dirty="0"/>
              <a:t>m</a:t>
            </a:r>
            <a:r>
              <a:rPr lang="zh-CN" altLang="en-US" dirty="0"/>
              <a:t>个序列长度之和的</a:t>
            </a:r>
            <a:r>
              <a:rPr lang="en-US" altLang="zh-CN" dirty="0"/>
              <a:t>5.8%</a:t>
            </a:r>
            <a:r>
              <a:rPr lang="zh-CN" altLang="en-US" dirty="0"/>
              <a:t>以上。将第</a:t>
            </a:r>
            <a:r>
              <a:rPr lang="en-US" altLang="zh-CN" dirty="0"/>
              <a:t>2,3</a:t>
            </a:r>
            <a:r>
              <a:rPr lang="zh-CN" altLang="en-US" dirty="0"/>
              <a:t>组中平衡树替换为小于本组</a:t>
            </a:r>
            <a:r>
              <a:rPr lang="en-US" altLang="zh-CN" dirty="0"/>
              <a:t>key</a:t>
            </a:r>
            <a:r>
              <a:rPr lang="zh-CN" altLang="en-US" dirty="0"/>
              <a:t>的部分，得到子问题，而总的序列长度减少了至少</a:t>
            </a:r>
            <a:r>
              <a:rPr lang="en-US" altLang="zh-CN" dirty="0"/>
              <a:t>5.8%</a:t>
            </a:r>
            <a:r>
              <a:rPr lang="zh-CN" altLang="en-US" dirty="0"/>
              <a:t>。</a:t>
            </a:r>
            <a:br>
              <a:rPr lang="zh-CN" altLang="en-US" dirty="0"/>
            </a:br>
            <a:r>
              <a:rPr lang="zh-CN" altLang="en-US" dirty="0"/>
              <a:t>因此复杂度是</a:t>
            </a:r>
            <a:r>
              <a:rPr lang="en-US" altLang="zh-CN" dirty="0"/>
              <a:t>O(</a:t>
            </a:r>
            <a:r>
              <a:rPr lang="en-US" altLang="zh-CN" dirty="0" err="1"/>
              <a:t>mlog</a:t>
            </a:r>
            <a:r>
              <a:rPr lang="en-US" altLang="zh-CN" dirty="0"/>
              <a:t>(a[1]+a[2]+...+a[m]))</a:t>
            </a:r>
            <a:endParaRPr lang="zh-CN" altLang="en-US" dirty="0"/>
          </a:p>
          <a:p>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Note</a:t>
            </a:r>
            <a:endParaRPr lang="zh-CN" altLang="en-US" dirty="0"/>
          </a:p>
        </p:txBody>
      </p:sp>
      <p:sp>
        <p:nvSpPr>
          <p:cNvPr id="3" name="内容占位符 2"/>
          <p:cNvSpPr>
            <a:spLocks noGrp="1"/>
          </p:cNvSpPr>
          <p:nvPr>
            <p:ph idx="1"/>
          </p:nvPr>
        </p:nvSpPr>
        <p:spPr/>
        <p:txBody>
          <a:bodyPr/>
          <a:lstStyle/>
          <a:p>
            <a:r>
              <a:rPr lang="zh-CN" altLang="en-US" dirty="0"/>
              <a:t>其实会点分治</a:t>
            </a:r>
            <a:r>
              <a:rPr lang="en-US" altLang="zh-CN" dirty="0"/>
              <a:t>/</a:t>
            </a:r>
            <a:r>
              <a:rPr lang="zh-CN" altLang="en-US" dirty="0"/>
              <a:t>链分治就够用了</a:t>
            </a:r>
            <a:endParaRPr lang="en-US" altLang="zh-CN" dirty="0"/>
          </a:p>
          <a:p>
            <a:r>
              <a:rPr lang="en-US" altLang="zh-CN" dirty="0"/>
              <a:t>Top tree</a:t>
            </a:r>
            <a:r>
              <a:rPr lang="zh-CN" altLang="en-US" dirty="0"/>
              <a:t>类的东西现在基本上没人会的，所以不用管</a:t>
            </a:r>
            <a:endParaRPr lang="en-US" altLang="zh-CN" dirty="0"/>
          </a:p>
          <a:p>
            <a:r>
              <a:rPr lang="zh-CN" altLang="en-US" dirty="0"/>
              <a:t>事实是</a:t>
            </a:r>
            <a:r>
              <a:rPr lang="en-US" altLang="zh-CN" dirty="0"/>
              <a:t>top tree</a:t>
            </a:r>
            <a:r>
              <a:rPr lang="zh-CN" altLang="en-US" dirty="0"/>
              <a:t>是目前我觉得的最通用化的树</a:t>
            </a:r>
            <a:r>
              <a:rPr lang="zh-CN" altLang="en-US"/>
              <a:t>分治处理数据结构</a:t>
            </a:r>
            <a:endParaRPr lang="zh-CN"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Solution5</a:t>
            </a:r>
            <a:endParaRPr lang="zh-CN" altLang="en-US" dirty="0"/>
          </a:p>
        </p:txBody>
      </p:sp>
      <p:sp>
        <p:nvSpPr>
          <p:cNvPr id="3" name="内容占位符 2"/>
          <p:cNvSpPr>
            <a:spLocks noGrp="1"/>
          </p:cNvSpPr>
          <p:nvPr>
            <p:ph idx="1"/>
          </p:nvPr>
        </p:nvSpPr>
        <p:spPr/>
        <p:txBody>
          <a:bodyPr/>
          <a:lstStyle/>
          <a:p>
            <a:r>
              <a:rPr lang="zh-CN" altLang="en-US" dirty="0"/>
              <a:t>对每个点，将轻边按子树</a:t>
            </a:r>
            <a:r>
              <a:rPr lang="en-US" altLang="zh-CN" dirty="0"/>
              <a:t>size</a:t>
            </a:r>
            <a:r>
              <a:rPr lang="zh-CN" altLang="en-US" dirty="0"/>
              <a:t>降序排序，分组，每组依次包含</a:t>
            </a:r>
            <a:r>
              <a:rPr lang="en-US" altLang="zh-CN" dirty="0"/>
              <a:t>2,4,16,256,65536, ...</a:t>
            </a:r>
            <a:r>
              <a:rPr lang="zh-CN" altLang="en-US" dirty="0"/>
              <a:t>条轻边，每组用平衡树维护</a:t>
            </a:r>
            <a:br>
              <a:rPr lang="zh-CN" altLang="en-US" dirty="0"/>
            </a:br>
            <a:r>
              <a:rPr lang="zh-CN" altLang="en-US" dirty="0"/>
              <a:t>查</a:t>
            </a:r>
            <a:r>
              <a:rPr lang="en-US" altLang="zh-CN" dirty="0" err="1"/>
              <a:t>kth</a:t>
            </a:r>
            <a:r>
              <a:rPr lang="zh-CN" altLang="en-US" dirty="0"/>
              <a:t>的时候使用多序列</a:t>
            </a:r>
            <a:r>
              <a:rPr lang="en-US" altLang="zh-CN" dirty="0" err="1"/>
              <a:t>kth</a:t>
            </a:r>
            <a:r>
              <a:rPr lang="zh-CN" altLang="en-US" dirty="0"/>
              <a:t>的</a:t>
            </a:r>
            <a:r>
              <a:rPr lang="en-US" altLang="zh-CN" dirty="0"/>
              <a:t>trick</a:t>
            </a:r>
            <a:r>
              <a:rPr lang="zh-CN" altLang="en-US" dirty="0"/>
              <a:t>，复杂度是</a:t>
            </a:r>
            <a:r>
              <a:rPr lang="en-US" altLang="zh-CN" dirty="0" err="1"/>
              <a:t>logn</a:t>
            </a:r>
            <a:r>
              <a:rPr lang="zh-CN" altLang="en-US" dirty="0"/>
              <a:t>的</a:t>
            </a:r>
            <a:br>
              <a:rPr lang="zh-CN" altLang="en-US" dirty="0"/>
            </a:br>
            <a:r>
              <a:rPr lang="zh-CN" altLang="en-US" dirty="0"/>
              <a:t>链加的时候特判重链，可以发现轻边上改平衡树的复杂度是</a:t>
            </a:r>
            <a:r>
              <a:rPr lang="en-US" altLang="zh-CN" dirty="0" err="1"/>
              <a:t>logn</a:t>
            </a:r>
            <a:r>
              <a:rPr lang="zh-CN" altLang="en-US" dirty="0"/>
              <a:t>的</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Solution5</a:t>
            </a:r>
            <a:endParaRPr lang="zh-CN" altLang="en-US" dirty="0"/>
          </a:p>
        </p:txBody>
      </p:sp>
      <p:sp>
        <p:nvSpPr>
          <p:cNvPr id="3" name="内容占位符 2"/>
          <p:cNvSpPr>
            <a:spLocks noGrp="1"/>
          </p:cNvSpPr>
          <p:nvPr>
            <p:ph idx="1"/>
          </p:nvPr>
        </p:nvSpPr>
        <p:spPr/>
        <p:txBody>
          <a:bodyPr/>
          <a:lstStyle/>
          <a:p>
            <a:r>
              <a:rPr lang="zh-CN" altLang="en-US" dirty="0"/>
              <a:t>第</a:t>
            </a:r>
            <a:r>
              <a:rPr lang="en-US" altLang="zh-CN" dirty="0"/>
              <a:t>k</a:t>
            </a:r>
            <a:r>
              <a:rPr lang="zh-CN" altLang="en-US" dirty="0"/>
              <a:t>组的轻边至多有</a:t>
            </a:r>
            <a:r>
              <a:rPr lang="en-US" altLang="zh-CN" dirty="0"/>
              <a:t>2^(2^(k-1))</a:t>
            </a:r>
            <a:r>
              <a:rPr lang="zh-CN" altLang="en-US" dirty="0"/>
              <a:t>条</a:t>
            </a:r>
            <a:br>
              <a:rPr lang="zh-CN" altLang="en-US" dirty="0"/>
            </a:br>
            <a:r>
              <a:rPr lang="zh-CN" altLang="en-US" dirty="0"/>
              <a:t>轻边为第一组的情况修改是</a:t>
            </a:r>
            <a:r>
              <a:rPr lang="en-US" altLang="zh-CN" dirty="0"/>
              <a:t>O( 1 )</a:t>
            </a:r>
            <a:r>
              <a:rPr lang="zh-CN" altLang="en-US" dirty="0"/>
              <a:t>的，这种情况每次链加只有</a:t>
            </a:r>
            <a:r>
              <a:rPr lang="en-US" altLang="zh-CN" dirty="0"/>
              <a:t>O( </a:t>
            </a:r>
            <a:r>
              <a:rPr lang="en-US" altLang="zh-CN" dirty="0" err="1"/>
              <a:t>logn</a:t>
            </a:r>
            <a:r>
              <a:rPr lang="en-US" altLang="zh-CN" dirty="0"/>
              <a:t> )</a:t>
            </a:r>
            <a:r>
              <a:rPr lang="zh-CN" altLang="en-US" dirty="0"/>
              <a:t>次</a:t>
            </a:r>
            <a:br>
              <a:rPr lang="zh-CN" altLang="en-US" dirty="0"/>
            </a:br>
            <a:r>
              <a:rPr lang="zh-CN" altLang="en-US" dirty="0"/>
              <a:t>轻边不在第一组时，自顶向下经过第</a:t>
            </a:r>
            <a:r>
              <a:rPr lang="en-US" altLang="zh-CN" dirty="0"/>
              <a:t>k</a:t>
            </a:r>
            <a:r>
              <a:rPr lang="zh-CN" altLang="en-US" dirty="0"/>
              <a:t>组轻边，则子树大小减小至不超过原来的</a:t>
            </a:r>
            <a:r>
              <a:rPr lang="en-US" altLang="zh-CN" dirty="0"/>
              <a:t>1/(2^(2^(k-2)))</a:t>
            </a:r>
            <a:r>
              <a:rPr lang="zh-CN" altLang="en-US" dirty="0"/>
              <a:t>，修改复杂度是</a:t>
            </a:r>
            <a:r>
              <a:rPr lang="en-US" altLang="zh-CN" dirty="0"/>
              <a:t>O(2^(k-1))</a:t>
            </a:r>
            <a:r>
              <a:rPr lang="zh-CN" altLang="en-US" dirty="0"/>
              <a:t>，以</a:t>
            </a:r>
            <a:r>
              <a:rPr lang="en-US" altLang="zh-CN" dirty="0"/>
              <a:t>log2(</a:t>
            </a:r>
            <a:r>
              <a:rPr lang="zh-CN" altLang="en-US" dirty="0"/>
              <a:t>子树大小</a:t>
            </a:r>
            <a:r>
              <a:rPr lang="en-US" altLang="zh-CN" dirty="0"/>
              <a:t>)</a:t>
            </a:r>
            <a:r>
              <a:rPr lang="zh-CN" altLang="en-US" dirty="0"/>
              <a:t>为势能可以证明单次链加的复杂度为</a:t>
            </a:r>
            <a:r>
              <a:rPr lang="en-US" altLang="zh-CN" dirty="0"/>
              <a:t>O( </a:t>
            </a:r>
            <a:r>
              <a:rPr lang="en-US" altLang="zh-CN" dirty="0" err="1"/>
              <a:t>logn</a:t>
            </a:r>
            <a:r>
              <a:rPr lang="en-US" altLang="zh-CN" dirty="0"/>
              <a:t> )</a:t>
            </a:r>
            <a:br>
              <a:rPr lang="zh-CN" altLang="en-US" dirty="0"/>
            </a:br>
            <a:r>
              <a:rPr lang="zh-CN" altLang="en-US" dirty="0"/>
              <a:t>重链部分把链加点查转化为点加子树求和，也是</a:t>
            </a:r>
            <a:r>
              <a:rPr lang="en-US" altLang="zh-CN" dirty="0"/>
              <a:t>O( </a:t>
            </a:r>
            <a:r>
              <a:rPr lang="en-US" altLang="zh-CN" dirty="0" err="1"/>
              <a:t>logn</a:t>
            </a:r>
            <a:r>
              <a:rPr lang="en-US" altLang="zh-CN" dirty="0"/>
              <a:t> )</a:t>
            </a:r>
            <a:r>
              <a:rPr lang="zh-CN" altLang="en-US" dirty="0"/>
              <a:t>的</a:t>
            </a:r>
            <a:endParaRPr lang="en-US" altLang="zh-CN" dirty="0"/>
          </a:p>
          <a:p>
            <a:r>
              <a:rPr lang="zh-CN" altLang="en-US" dirty="0"/>
              <a:t>时间复杂度</a:t>
            </a:r>
            <a:r>
              <a:rPr lang="en-US" altLang="zh-CN" dirty="0"/>
              <a:t>O( (n + m)</a:t>
            </a:r>
            <a:r>
              <a:rPr lang="en-US" altLang="zh-CN" dirty="0" err="1"/>
              <a:t>logn</a:t>
            </a:r>
            <a:r>
              <a:rPr lang="en-US" altLang="zh-CN" dirty="0"/>
              <a:t> )</a:t>
            </a:r>
          </a:p>
          <a:p>
            <a:r>
              <a:rPr lang="zh-CN" altLang="en-US" dirty="0"/>
              <a:t>空间复杂度</a:t>
            </a:r>
            <a:r>
              <a:rPr lang="en-US" altLang="zh-CN" dirty="0"/>
              <a:t>O( n + m )</a:t>
            </a:r>
          </a:p>
          <a:p>
            <a:r>
              <a:rPr lang="zh-CN" altLang="en-US" dirty="0"/>
              <a:t>期望得分：</a:t>
            </a:r>
            <a:r>
              <a:rPr lang="en-US" altLang="zh-CN" dirty="0"/>
              <a:t>80-100</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Ynoi2013D2T3 ??????</a:t>
            </a:r>
            <a:endParaRPr lang="zh-CN" altLang="en-US" dirty="0"/>
          </a:p>
        </p:txBody>
      </p:sp>
      <p:sp>
        <p:nvSpPr>
          <p:cNvPr id="3" name="内容占位符 2"/>
          <p:cNvSpPr>
            <a:spLocks noGrp="1"/>
          </p:cNvSpPr>
          <p:nvPr>
            <p:ph idx="1"/>
          </p:nvPr>
        </p:nvSpPr>
        <p:spPr/>
        <p:txBody>
          <a:bodyPr/>
          <a:lstStyle/>
          <a:p>
            <a:r>
              <a:rPr lang="zh-CN" altLang="en-US" dirty="0"/>
              <a:t>给一棵树，点权，支持：</a:t>
            </a:r>
            <a:endParaRPr lang="en-US" altLang="zh-CN" dirty="0"/>
          </a:p>
          <a:p>
            <a:r>
              <a:rPr lang="en-US" altLang="zh-CN" dirty="0"/>
              <a:t>1.</a:t>
            </a:r>
            <a:r>
              <a:rPr lang="zh-CN" altLang="en-US" dirty="0"/>
              <a:t>单点修改</a:t>
            </a:r>
            <a:endParaRPr lang="en-US" altLang="zh-CN" dirty="0"/>
          </a:p>
          <a:p>
            <a:r>
              <a:rPr lang="en-US" altLang="zh-CN" dirty="0"/>
              <a:t>2.</a:t>
            </a:r>
            <a:r>
              <a:rPr lang="zh-CN" altLang="en-US" dirty="0"/>
              <a:t>修改一个点所在同色块的颜色</a:t>
            </a:r>
            <a:endParaRPr lang="en-US" altLang="zh-CN" dirty="0"/>
          </a:p>
          <a:p>
            <a:r>
              <a:rPr lang="en-US" altLang="zh-CN" dirty="0"/>
              <a:t>3.</a:t>
            </a:r>
            <a:r>
              <a:rPr lang="zh-CN" altLang="en-US" dirty="0"/>
              <a:t>查询一个点所在同色块的最浅点和最深点</a:t>
            </a:r>
            <a:endParaRPr lang="en-US" altLang="zh-CN" dirty="0"/>
          </a:p>
          <a:p>
            <a:endParaRPr lang="zh-CN" alt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Ynoi2013D2T3 ??????</a:t>
            </a:r>
            <a:endParaRPr lang="zh-CN" altLang="en-US" dirty="0"/>
          </a:p>
        </p:txBody>
      </p:sp>
      <p:sp>
        <p:nvSpPr>
          <p:cNvPr id="3" name="内容占位符 2"/>
          <p:cNvSpPr>
            <a:spLocks noGrp="1"/>
          </p:cNvSpPr>
          <p:nvPr>
            <p:ph idx="1"/>
          </p:nvPr>
        </p:nvSpPr>
        <p:spPr/>
        <p:txBody>
          <a:bodyPr/>
          <a:lstStyle/>
          <a:p>
            <a:r>
              <a:rPr lang="zh-CN" altLang="en-US" dirty="0"/>
              <a:t>对这题的评价：</a:t>
            </a:r>
            <a:r>
              <a:rPr lang="en-US" altLang="zh-CN" dirty="0"/>
              <a:t>6/11</a:t>
            </a:r>
            <a:endParaRPr lang="zh-CN" alt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Solution1</a:t>
            </a:r>
            <a:endParaRPr lang="zh-CN" altLang="en-US" dirty="0"/>
          </a:p>
        </p:txBody>
      </p:sp>
      <p:sp>
        <p:nvSpPr>
          <p:cNvPr id="3" name="内容占位符 2"/>
          <p:cNvSpPr>
            <a:spLocks noGrp="1"/>
          </p:cNvSpPr>
          <p:nvPr>
            <p:ph idx="1"/>
          </p:nvPr>
        </p:nvSpPr>
        <p:spPr/>
        <p:txBody>
          <a:bodyPr/>
          <a:lstStyle/>
          <a:p>
            <a:r>
              <a:rPr lang="zh-CN" altLang="en-US" dirty="0"/>
              <a:t>暴力</a:t>
            </a:r>
            <a:endParaRPr lang="en-US" altLang="zh-CN" dirty="0"/>
          </a:p>
          <a:p>
            <a:endParaRPr lang="en-US" altLang="zh-CN" dirty="0"/>
          </a:p>
          <a:p>
            <a:endParaRPr lang="en-US" altLang="zh-CN" dirty="0"/>
          </a:p>
          <a:p>
            <a:r>
              <a:rPr lang="zh-CN" altLang="en-US" dirty="0"/>
              <a:t>总复杂度</a:t>
            </a:r>
            <a:r>
              <a:rPr lang="en-US" altLang="zh-CN" dirty="0"/>
              <a:t>O( nm )</a:t>
            </a:r>
          </a:p>
          <a:p>
            <a:r>
              <a:rPr lang="zh-CN" altLang="en-US" dirty="0"/>
              <a:t>期望得分：</a:t>
            </a:r>
            <a:r>
              <a:rPr lang="en-US" altLang="zh-CN" dirty="0"/>
              <a:t>20</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Solution2</a:t>
            </a:r>
          </a:p>
        </p:txBody>
      </p:sp>
      <p:sp>
        <p:nvSpPr>
          <p:cNvPr id="3" name="内容占位符 2"/>
          <p:cNvSpPr>
            <a:spLocks noGrp="1"/>
          </p:cNvSpPr>
          <p:nvPr>
            <p:ph idx="1"/>
          </p:nvPr>
        </p:nvSpPr>
        <p:spPr/>
        <p:txBody>
          <a:bodyPr/>
          <a:lstStyle/>
          <a:p>
            <a:r>
              <a:rPr lang="zh-CN" altLang="en-US" dirty="0"/>
              <a:t>点同色连通块的括号序列对应于所在的边同色连通块的括号序列的一个区间，因为边同色联通块只比点同色联通块多一条边</a:t>
            </a:r>
            <a:endParaRPr lang="en-US" altLang="zh-CN" dirty="0"/>
          </a:p>
          <a:p>
            <a:endParaRPr lang="zh-CN" altLang="en-US" dirty="0"/>
          </a:p>
        </p:txBody>
      </p:sp>
      <p:pic>
        <p:nvPicPr>
          <p:cNvPr id="13314" name="Picture 2"/>
          <p:cNvPicPr>
            <a:picLocks noChangeAspect="1" noChangeArrowheads="1"/>
          </p:cNvPicPr>
          <p:nvPr/>
        </p:nvPicPr>
        <p:blipFill>
          <a:blip r:embed="rId2" cstate="print"/>
          <a:srcRect/>
          <a:stretch>
            <a:fillRect/>
          </a:stretch>
        </p:blipFill>
        <p:spPr bwMode="auto">
          <a:xfrm>
            <a:off x="1242491" y="2648929"/>
            <a:ext cx="5891294" cy="3513876"/>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Solution2</a:t>
            </a:r>
            <a:endParaRPr lang="zh-CN" altLang="en-US" dirty="0"/>
          </a:p>
        </p:txBody>
      </p:sp>
      <p:sp>
        <p:nvSpPr>
          <p:cNvPr id="3" name="内容占位符 2"/>
          <p:cNvSpPr>
            <a:spLocks noGrp="1"/>
          </p:cNvSpPr>
          <p:nvPr>
            <p:ph idx="1"/>
          </p:nvPr>
        </p:nvSpPr>
        <p:spPr/>
        <p:txBody>
          <a:bodyPr/>
          <a:lstStyle/>
          <a:p>
            <a:r>
              <a:rPr lang="zh-CN" altLang="en-US" dirty="0"/>
              <a:t>因为点的联通块没有均摊，但是边的联通块有均摊，所以维护边的联通块而不是点的联通块</a:t>
            </a:r>
            <a:endParaRPr lang="en-US" altLang="zh-CN" dirty="0"/>
          </a:p>
          <a:p>
            <a:r>
              <a:rPr lang="zh-CN" altLang="en-US" dirty="0"/>
              <a:t>可以发现改变一条边的颜色只影响</a:t>
            </a:r>
            <a:r>
              <a:rPr lang="en-US" altLang="zh-CN" dirty="0"/>
              <a:t>O(1)</a:t>
            </a:r>
            <a:r>
              <a:rPr lang="zh-CN" altLang="en-US" dirty="0"/>
              <a:t>个边同色连通块，而点同色连通块可能影响</a:t>
            </a:r>
            <a:r>
              <a:rPr lang="en-US" altLang="zh-CN" dirty="0"/>
              <a:t>O(n)</a:t>
            </a:r>
            <a:r>
              <a:rPr lang="zh-CN" altLang="en-US" dirty="0"/>
              <a:t>个</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Solution2</a:t>
            </a:r>
            <a:endParaRPr lang="zh-CN" altLang="en-US" dirty="0"/>
          </a:p>
        </p:txBody>
      </p:sp>
      <p:sp>
        <p:nvSpPr>
          <p:cNvPr id="3" name="内容占位符 2"/>
          <p:cNvSpPr>
            <a:spLocks noGrp="1"/>
          </p:cNvSpPr>
          <p:nvPr>
            <p:ph idx="1"/>
          </p:nvPr>
        </p:nvSpPr>
        <p:spPr/>
        <p:txBody>
          <a:bodyPr/>
          <a:lstStyle/>
          <a:p>
            <a:r>
              <a:rPr lang="zh-CN" altLang="en-US" dirty="0"/>
              <a:t>通过对每个极大边连通块开一个</a:t>
            </a:r>
            <a:r>
              <a:rPr lang="en-US" altLang="zh-CN" dirty="0"/>
              <a:t>ETT</a:t>
            </a:r>
            <a:r>
              <a:rPr lang="zh-CN" altLang="en-US" dirty="0"/>
              <a:t>来维护每个极大边连通块</a:t>
            </a:r>
            <a:endParaRPr lang="en-US" altLang="zh-CN" dirty="0"/>
          </a:p>
          <a:p>
            <a:r>
              <a:rPr lang="zh-CN" altLang="en-US" dirty="0"/>
              <a:t>然后每个</a:t>
            </a:r>
            <a:r>
              <a:rPr lang="en-US" altLang="zh-CN" dirty="0"/>
              <a:t>ETT</a:t>
            </a:r>
            <a:r>
              <a:rPr lang="zh-CN" altLang="en-US" dirty="0"/>
              <a:t>上面每个节点维护</a:t>
            </a:r>
            <a:r>
              <a:rPr lang="en-US" altLang="zh-CN" dirty="0"/>
              <a:t>O( c )</a:t>
            </a:r>
            <a:r>
              <a:rPr lang="zh-CN" altLang="en-US" dirty="0"/>
              <a:t>个信息，表示这个节点为根的子树里面有没有节点的儿子为</a:t>
            </a:r>
            <a:r>
              <a:rPr lang="en-US" altLang="zh-CN" dirty="0"/>
              <a:t>1,2…c</a:t>
            </a:r>
            <a:r>
              <a:rPr lang="zh-CN" altLang="en-US" dirty="0"/>
              <a:t>这种颜色</a:t>
            </a:r>
            <a:endParaRPr lang="en-US" altLang="zh-CN" dirty="0"/>
          </a:p>
        </p:txBody>
      </p:sp>
      <p:pic>
        <p:nvPicPr>
          <p:cNvPr id="62467" name="Picture 3"/>
          <p:cNvPicPr>
            <a:picLocks noChangeAspect="1" noChangeArrowheads="1"/>
          </p:cNvPicPr>
          <p:nvPr/>
        </p:nvPicPr>
        <p:blipFill>
          <a:blip r:embed="rId2" cstate="print"/>
          <a:srcRect/>
          <a:stretch>
            <a:fillRect/>
          </a:stretch>
        </p:blipFill>
        <p:spPr bwMode="auto">
          <a:xfrm>
            <a:off x="1009519" y="3406297"/>
            <a:ext cx="3333750" cy="2400300"/>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Solution2</a:t>
            </a:r>
            <a:endParaRPr lang="zh-CN" altLang="en-US" dirty="0"/>
          </a:p>
        </p:txBody>
      </p:sp>
      <p:sp>
        <p:nvSpPr>
          <p:cNvPr id="3" name="内容占位符 2"/>
          <p:cNvSpPr>
            <a:spLocks noGrp="1"/>
          </p:cNvSpPr>
          <p:nvPr>
            <p:ph idx="1"/>
          </p:nvPr>
        </p:nvSpPr>
        <p:spPr/>
        <p:txBody>
          <a:bodyPr/>
          <a:lstStyle/>
          <a:p>
            <a:r>
              <a:rPr lang="zh-CN" altLang="en-US" dirty="0"/>
              <a:t>当把这个连通块染色为某个颜色</a:t>
            </a:r>
            <a:r>
              <a:rPr lang="en-US" altLang="zh-CN" dirty="0"/>
              <a:t>x</a:t>
            </a:r>
            <a:r>
              <a:rPr lang="zh-CN" altLang="en-US" dirty="0"/>
              <a:t>的时候</a:t>
            </a:r>
            <a:endParaRPr lang="en-US" altLang="zh-CN" dirty="0"/>
          </a:p>
          <a:p>
            <a:r>
              <a:rPr lang="en-US" altLang="zh-CN" dirty="0"/>
              <a:t>while( root</a:t>
            </a:r>
            <a:r>
              <a:rPr lang="zh-CN" altLang="en-US" dirty="0"/>
              <a:t>的</a:t>
            </a:r>
            <a:r>
              <a:rPr lang="en-US" altLang="zh-CN" dirty="0"/>
              <a:t>x</a:t>
            </a:r>
            <a:r>
              <a:rPr lang="zh-CN" altLang="en-US" dirty="0"/>
              <a:t>颜色信息为</a:t>
            </a:r>
            <a:r>
              <a:rPr lang="en-US" altLang="zh-CN" dirty="0"/>
              <a:t>1 ) </a:t>
            </a:r>
            <a:r>
              <a:rPr lang="zh-CN" altLang="en-US" dirty="0"/>
              <a:t>沿着</a:t>
            </a:r>
            <a:r>
              <a:rPr lang="en-US" altLang="zh-CN" dirty="0"/>
              <a:t>ETT</a:t>
            </a:r>
            <a:r>
              <a:rPr lang="zh-CN" altLang="en-US" dirty="0"/>
              <a:t>结构递归下去，直到找到一个点其满足至少有一个儿子颜色为</a:t>
            </a:r>
            <a:r>
              <a:rPr lang="en-US" altLang="zh-CN" dirty="0"/>
              <a:t>x</a:t>
            </a:r>
            <a:r>
              <a:rPr lang="zh-CN" altLang="en-US" dirty="0"/>
              <a:t>颜色</a:t>
            </a:r>
            <a:endParaRPr lang="en-US" altLang="zh-CN" dirty="0"/>
          </a:p>
          <a:p>
            <a:r>
              <a:rPr lang="zh-CN" altLang="en-US" dirty="0"/>
              <a:t>然后把这个点的所有颜色为</a:t>
            </a:r>
            <a:r>
              <a:rPr lang="en-US" altLang="zh-CN" dirty="0"/>
              <a:t>x</a:t>
            </a:r>
            <a:r>
              <a:rPr lang="zh-CN" altLang="en-US" dirty="0"/>
              <a:t>的儿子的</a:t>
            </a:r>
            <a:r>
              <a:rPr lang="en-US" altLang="zh-CN" dirty="0"/>
              <a:t>ETT</a:t>
            </a:r>
            <a:r>
              <a:rPr lang="zh-CN" altLang="en-US" dirty="0"/>
              <a:t>合并进这个</a:t>
            </a:r>
            <a:r>
              <a:rPr lang="en-US" altLang="zh-CN" dirty="0"/>
              <a:t>ETT</a:t>
            </a:r>
            <a:r>
              <a:rPr lang="zh-CN" altLang="en-US" dirty="0"/>
              <a:t>里面</a:t>
            </a:r>
            <a:endParaRPr lang="en-US" altLang="zh-CN" dirty="0"/>
          </a:p>
          <a:p>
            <a:r>
              <a:rPr lang="zh-CN" altLang="en-US" dirty="0"/>
              <a:t>这个通过对每个点开一个</a:t>
            </a:r>
            <a:r>
              <a:rPr lang="en-US" altLang="zh-CN" dirty="0"/>
              <a:t>O( x )</a:t>
            </a:r>
            <a:r>
              <a:rPr lang="zh-CN" altLang="en-US" dirty="0"/>
              <a:t>的数组来存下每个颜色的儿子节点就可以做到了</a:t>
            </a:r>
            <a:endParaRPr lang="en-US" altLang="zh-CN" dirty="0"/>
          </a:p>
          <a:p>
            <a:r>
              <a:rPr lang="zh-CN" altLang="en-US" dirty="0"/>
              <a:t>具体体现在操作上就是合并两棵平衡树，把其中一个平衡树完全合并进另一个平衡树，作为一个区间</a:t>
            </a:r>
            <a:endParaRPr lang="en-US" altLang="zh-CN" dirty="0"/>
          </a:p>
          <a:p>
            <a:endParaRPr lang="en-US" altLang="zh-CN" dirty="0"/>
          </a:p>
          <a:p>
            <a:endParaRPr lang="zh-CN" alt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Solution2</a:t>
            </a:r>
            <a:endParaRPr lang="zh-CN" altLang="en-US" dirty="0"/>
          </a:p>
        </p:txBody>
      </p:sp>
      <p:pic>
        <p:nvPicPr>
          <p:cNvPr id="63490" name="Picture 2"/>
          <p:cNvPicPr>
            <a:picLocks noChangeAspect="1" noChangeArrowheads="1"/>
          </p:cNvPicPr>
          <p:nvPr/>
        </p:nvPicPr>
        <p:blipFill>
          <a:blip r:embed="rId2" cstate="print"/>
          <a:srcRect/>
          <a:stretch>
            <a:fillRect/>
          </a:stretch>
        </p:blipFill>
        <p:spPr bwMode="auto">
          <a:xfrm>
            <a:off x="801666" y="1780500"/>
            <a:ext cx="6083975" cy="4563932"/>
          </a:xfrm>
          <a:prstGeom prst="rect">
            <a:avLst/>
          </a:prstGeom>
          <a:noFill/>
          <a:ln w="9525">
            <a:noFill/>
            <a:miter lim="800000"/>
            <a:headEnd/>
            <a:tailEnd/>
          </a:ln>
        </p:spPr>
      </p:pic>
      <p:pic>
        <p:nvPicPr>
          <p:cNvPr id="63491" name="Picture 3"/>
          <p:cNvPicPr>
            <a:picLocks noGrp="1" noChangeAspect="1" noChangeArrowheads="1"/>
          </p:cNvPicPr>
          <p:nvPr>
            <p:ph idx="1"/>
          </p:nvPr>
        </p:nvPicPr>
        <p:blipFill>
          <a:blip r:embed="rId3" cstate="print"/>
          <a:srcRect/>
          <a:stretch>
            <a:fillRect/>
          </a:stretch>
        </p:blipFill>
        <p:spPr bwMode="auto">
          <a:xfrm>
            <a:off x="5634234" y="2842049"/>
            <a:ext cx="4781550" cy="2143125"/>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Explanation</a:t>
            </a:r>
            <a:endParaRPr lang="zh-CN" altLang="en-US" dirty="0"/>
          </a:p>
        </p:txBody>
      </p:sp>
      <p:sp>
        <p:nvSpPr>
          <p:cNvPr id="3" name="内容占位符 2"/>
          <p:cNvSpPr>
            <a:spLocks noGrp="1"/>
          </p:cNvSpPr>
          <p:nvPr>
            <p:ph idx="1"/>
          </p:nvPr>
        </p:nvSpPr>
        <p:spPr/>
        <p:txBody>
          <a:bodyPr/>
          <a:lstStyle/>
          <a:p>
            <a:r>
              <a:rPr lang="zh-CN" altLang="en-US" dirty="0"/>
              <a:t>大概说一下原理吧</a:t>
            </a:r>
            <a:endParaRPr lang="en-US" altLang="zh-CN" dirty="0"/>
          </a:p>
          <a:p>
            <a:r>
              <a:rPr lang="zh-CN" altLang="en-US" dirty="0"/>
              <a:t>比如区间操作问题，这个东西如果线段树来维护就是每次访问的区间严格</a:t>
            </a:r>
            <a:r>
              <a:rPr lang="en-US" altLang="zh-CN" dirty="0"/>
              <a:t>O( </a:t>
            </a:r>
            <a:r>
              <a:rPr lang="en-US" altLang="zh-CN" dirty="0" err="1"/>
              <a:t>logn</a:t>
            </a:r>
            <a:r>
              <a:rPr lang="en-US" altLang="zh-CN" dirty="0"/>
              <a:t> )</a:t>
            </a:r>
            <a:r>
              <a:rPr lang="zh-CN" altLang="en-US" dirty="0"/>
              <a:t>个</a:t>
            </a:r>
            <a:endParaRPr lang="en-US" altLang="zh-CN" dirty="0"/>
          </a:p>
          <a:p>
            <a:r>
              <a:rPr lang="zh-CN" altLang="en-US" dirty="0"/>
              <a:t>如果用平衡树维护连续段来维护，且每次访问的区间可以被缩点，那每次访问的区间会变成均摊</a:t>
            </a:r>
            <a:r>
              <a:rPr lang="en-US" altLang="zh-CN" dirty="0"/>
              <a:t>O( 1 )</a:t>
            </a:r>
            <a:r>
              <a:rPr lang="zh-CN" altLang="en-US" dirty="0"/>
              <a:t>个</a:t>
            </a:r>
            <a:endParaRPr lang="en-US" altLang="zh-CN" dirty="0"/>
          </a:p>
          <a:p>
            <a:r>
              <a:rPr lang="zh-CN" altLang="en-US" dirty="0"/>
              <a:t>这个对于树同样适用</a:t>
            </a:r>
            <a:endParaRPr lang="en-US" altLang="zh-CN"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Solution2</a:t>
            </a:r>
            <a:endParaRPr lang="zh-CN" altLang="en-US" dirty="0"/>
          </a:p>
        </p:txBody>
      </p:sp>
      <p:sp>
        <p:nvSpPr>
          <p:cNvPr id="3" name="内容占位符 2"/>
          <p:cNvSpPr>
            <a:spLocks noGrp="1"/>
          </p:cNvSpPr>
          <p:nvPr>
            <p:ph idx="1"/>
          </p:nvPr>
        </p:nvSpPr>
        <p:spPr/>
        <p:txBody>
          <a:bodyPr/>
          <a:lstStyle/>
          <a:p>
            <a:r>
              <a:rPr lang="zh-CN" altLang="en-US" dirty="0"/>
              <a:t>这样以</a:t>
            </a:r>
            <a:r>
              <a:rPr lang="en-US" altLang="zh-CN" dirty="0"/>
              <a:t>O( </a:t>
            </a:r>
            <a:r>
              <a:rPr lang="en-US" altLang="zh-CN" dirty="0" err="1"/>
              <a:t>clogn</a:t>
            </a:r>
            <a:r>
              <a:rPr lang="en-US" altLang="zh-CN" dirty="0"/>
              <a:t> )</a:t>
            </a:r>
            <a:r>
              <a:rPr lang="zh-CN" altLang="en-US" dirty="0"/>
              <a:t>代价，我们减少了</a:t>
            </a:r>
            <a:r>
              <a:rPr lang="en-US" altLang="zh-CN" dirty="0"/>
              <a:t>O( 1 )</a:t>
            </a:r>
            <a:r>
              <a:rPr lang="zh-CN" altLang="en-US" dirty="0"/>
              <a:t>个联通块</a:t>
            </a:r>
            <a:endParaRPr lang="en-US" altLang="zh-CN" dirty="0"/>
          </a:p>
          <a:p>
            <a:r>
              <a:rPr lang="zh-CN" altLang="en-US" dirty="0"/>
              <a:t>每次最多加</a:t>
            </a:r>
            <a:r>
              <a:rPr lang="en-US" altLang="zh-CN" dirty="0"/>
              <a:t>2 = O( 1 )</a:t>
            </a:r>
            <a:r>
              <a:rPr lang="zh-CN" altLang="en-US" dirty="0"/>
              <a:t>个联通块</a:t>
            </a:r>
            <a:endParaRPr lang="en-US" altLang="zh-CN" dirty="0"/>
          </a:p>
          <a:p>
            <a:r>
              <a:rPr lang="zh-CN" altLang="en-US" dirty="0"/>
              <a:t>所以时间复杂度是均摊</a:t>
            </a:r>
            <a:r>
              <a:rPr lang="en-US" altLang="zh-CN" dirty="0"/>
              <a:t>O( ( n + m )</a:t>
            </a:r>
            <a:r>
              <a:rPr lang="en-US" altLang="zh-CN" dirty="0" err="1"/>
              <a:t>clogn</a:t>
            </a:r>
            <a:r>
              <a:rPr lang="en-US" altLang="zh-CN" dirty="0"/>
              <a:t> )</a:t>
            </a:r>
            <a:endParaRPr lang="zh-CN" alt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Solution2</a:t>
            </a:r>
            <a:endParaRPr lang="zh-CN" altLang="en-US" dirty="0"/>
          </a:p>
        </p:txBody>
      </p:sp>
      <p:sp>
        <p:nvSpPr>
          <p:cNvPr id="3" name="内容占位符 2"/>
          <p:cNvSpPr>
            <a:spLocks noGrp="1"/>
          </p:cNvSpPr>
          <p:nvPr>
            <p:ph idx="1"/>
          </p:nvPr>
        </p:nvSpPr>
        <p:spPr/>
        <p:txBody>
          <a:bodyPr/>
          <a:lstStyle/>
          <a:p>
            <a:r>
              <a:rPr lang="zh-CN" altLang="en-US" dirty="0"/>
              <a:t>点染色就转化为了边染色，可能会合并连通块，这个是平凡的</a:t>
            </a:r>
            <a:endParaRPr lang="en-US" altLang="zh-CN" dirty="0"/>
          </a:p>
          <a:p>
            <a:r>
              <a:rPr lang="zh-CN" altLang="en-US" dirty="0"/>
              <a:t>把</a:t>
            </a:r>
            <a:r>
              <a:rPr lang="en-US" altLang="zh-CN" dirty="0"/>
              <a:t>x</a:t>
            </a:r>
            <a:r>
              <a:rPr lang="zh-CN" altLang="en-US" dirty="0"/>
              <a:t>从</a:t>
            </a:r>
            <a:r>
              <a:rPr lang="en-US" altLang="zh-CN" dirty="0"/>
              <a:t>a</a:t>
            </a:r>
            <a:r>
              <a:rPr lang="zh-CN" altLang="en-US" dirty="0"/>
              <a:t>染成</a:t>
            </a:r>
            <a:r>
              <a:rPr lang="en-US" altLang="zh-CN" dirty="0"/>
              <a:t>b</a:t>
            </a:r>
            <a:r>
              <a:rPr lang="zh-CN" altLang="en-US" dirty="0"/>
              <a:t>，要把</a:t>
            </a:r>
            <a:r>
              <a:rPr lang="en-US" altLang="zh-CN" dirty="0"/>
              <a:t>x</a:t>
            </a:r>
            <a:r>
              <a:rPr lang="zh-CN" altLang="en-US" dirty="0"/>
              <a:t>为根的</a:t>
            </a:r>
            <a:r>
              <a:rPr lang="en-US" altLang="zh-CN" dirty="0"/>
              <a:t>b</a:t>
            </a:r>
            <a:r>
              <a:rPr lang="zh-CN" altLang="en-US" dirty="0"/>
              <a:t>色连通块和</a:t>
            </a:r>
            <a:r>
              <a:rPr lang="en-US" altLang="zh-CN" dirty="0" err="1"/>
              <a:t>fa</a:t>
            </a:r>
            <a:r>
              <a:rPr lang="en-US" altLang="zh-CN" dirty="0"/>
              <a:t>(x)</a:t>
            </a:r>
            <a:r>
              <a:rPr lang="zh-CN" altLang="en-US" dirty="0"/>
              <a:t>为根的</a:t>
            </a:r>
            <a:r>
              <a:rPr lang="en-US" altLang="zh-CN" dirty="0"/>
              <a:t>b</a:t>
            </a:r>
            <a:r>
              <a:rPr lang="zh-CN" altLang="en-US" dirty="0"/>
              <a:t>色连通块和边</a:t>
            </a:r>
            <a:r>
              <a:rPr lang="en-US" altLang="zh-CN" dirty="0"/>
              <a:t>(</a:t>
            </a:r>
            <a:r>
              <a:rPr lang="en-US" altLang="zh-CN" dirty="0" err="1"/>
              <a:t>x,fa</a:t>
            </a:r>
            <a:r>
              <a:rPr lang="en-US" altLang="zh-CN" dirty="0"/>
              <a:t>(x))</a:t>
            </a:r>
            <a:r>
              <a:rPr lang="zh-CN" altLang="en-US" dirty="0"/>
              <a:t>合并</a:t>
            </a:r>
            <a:endParaRPr lang="en-US" altLang="zh-CN" dirty="0"/>
          </a:p>
          <a:p>
            <a:r>
              <a:rPr lang="zh-CN" altLang="en-US" dirty="0"/>
              <a:t>查询的话，</a:t>
            </a:r>
            <a:r>
              <a:rPr lang="en-US" altLang="zh-CN" dirty="0"/>
              <a:t>ETT</a:t>
            </a:r>
            <a:r>
              <a:rPr lang="zh-CN" altLang="en-US" dirty="0"/>
              <a:t>上面维护：最浅，最深的</a:t>
            </a:r>
            <a:r>
              <a:rPr lang="en-US" altLang="zh-CN" dirty="0" err="1"/>
              <a:t>dep</a:t>
            </a:r>
            <a:r>
              <a:rPr lang="zh-CN" altLang="en-US" dirty="0"/>
              <a:t>，这个联通块的颜色</a:t>
            </a:r>
            <a:r>
              <a:rPr lang="en-US" altLang="zh-CN" dirty="0"/>
              <a:t>size</a:t>
            </a:r>
          </a:p>
          <a:p>
            <a:r>
              <a:rPr lang="zh-CN" altLang="en-US" dirty="0"/>
              <a:t>这样就做完了</a:t>
            </a:r>
            <a:endParaRPr lang="en-US" altLang="zh-CN" dirty="0"/>
          </a:p>
          <a:p>
            <a:endParaRPr lang="en-US" altLang="zh-CN" dirty="0"/>
          </a:p>
          <a:p>
            <a:r>
              <a:rPr lang="zh-CN" altLang="en-US" dirty="0"/>
              <a:t>时间复杂度</a:t>
            </a:r>
            <a:r>
              <a:rPr lang="en-US" altLang="zh-CN" dirty="0"/>
              <a:t>O( </a:t>
            </a:r>
            <a:r>
              <a:rPr lang="en-US" altLang="zh-CN" dirty="0" err="1"/>
              <a:t>nclogn</a:t>
            </a:r>
            <a:r>
              <a:rPr lang="en-US" altLang="zh-CN" dirty="0"/>
              <a:t> )</a:t>
            </a:r>
            <a:r>
              <a:rPr lang="zh-CN" altLang="en-US" dirty="0"/>
              <a:t>，空间复杂度</a:t>
            </a:r>
            <a:r>
              <a:rPr lang="en-US" altLang="zh-CN" dirty="0"/>
              <a:t>O( </a:t>
            </a:r>
            <a:r>
              <a:rPr lang="en-US" altLang="zh-CN" dirty="0" err="1"/>
              <a:t>nc</a:t>
            </a:r>
            <a:r>
              <a:rPr lang="en-US" altLang="zh-CN" dirty="0"/>
              <a:t> )</a:t>
            </a:r>
          </a:p>
          <a:p>
            <a:endParaRPr lang="zh-CN" alt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Solution3</a:t>
            </a:r>
            <a:endParaRPr lang="zh-CN" altLang="en-US" dirty="0"/>
          </a:p>
        </p:txBody>
      </p:sp>
      <p:sp>
        <p:nvSpPr>
          <p:cNvPr id="3" name="内容占位符 2"/>
          <p:cNvSpPr>
            <a:spLocks noGrp="1"/>
          </p:cNvSpPr>
          <p:nvPr>
            <p:ph idx="1"/>
          </p:nvPr>
        </p:nvSpPr>
        <p:spPr/>
        <p:txBody>
          <a:bodyPr/>
          <a:lstStyle/>
          <a:p>
            <a:r>
              <a:rPr lang="zh-CN" altLang="en-US" dirty="0"/>
              <a:t>发现我们</a:t>
            </a:r>
            <a:r>
              <a:rPr lang="en-US" altLang="zh-CN" dirty="0"/>
              <a:t>ETT</a:t>
            </a:r>
            <a:r>
              <a:rPr lang="zh-CN" altLang="en-US" dirty="0"/>
              <a:t>每个节点维护了</a:t>
            </a:r>
            <a:r>
              <a:rPr lang="en-US" altLang="zh-CN" dirty="0"/>
              <a:t>O( c )</a:t>
            </a:r>
            <a:r>
              <a:rPr lang="zh-CN" altLang="en-US" dirty="0"/>
              <a:t>个信息</a:t>
            </a:r>
            <a:endParaRPr lang="en-US" altLang="zh-CN" dirty="0"/>
          </a:p>
          <a:p>
            <a:r>
              <a:rPr lang="zh-CN" altLang="en-US" dirty="0"/>
              <a:t>这</a:t>
            </a:r>
            <a:r>
              <a:rPr lang="en-US" altLang="zh-CN" dirty="0"/>
              <a:t>O( c )</a:t>
            </a:r>
            <a:r>
              <a:rPr lang="zh-CN" altLang="en-US" dirty="0"/>
              <a:t>个信息是</a:t>
            </a:r>
            <a:r>
              <a:rPr lang="en-US" altLang="zh-CN" dirty="0"/>
              <a:t>or</a:t>
            </a:r>
            <a:r>
              <a:rPr lang="zh-CN" altLang="en-US" dirty="0"/>
              <a:t>起来的</a:t>
            </a:r>
            <a:endParaRPr lang="en-US" altLang="zh-CN" dirty="0"/>
          </a:p>
          <a:p>
            <a:r>
              <a:rPr lang="zh-CN" altLang="en-US" dirty="0"/>
              <a:t>所以可以压位维护</a:t>
            </a:r>
            <a:endParaRPr lang="en-US" altLang="zh-CN" dirty="0"/>
          </a:p>
          <a:p>
            <a:endParaRPr lang="en-US" altLang="zh-CN" dirty="0"/>
          </a:p>
          <a:p>
            <a:r>
              <a:rPr lang="zh-CN" altLang="en-US" dirty="0"/>
              <a:t>时间复杂度</a:t>
            </a:r>
            <a:r>
              <a:rPr lang="en-US" altLang="zh-CN" dirty="0"/>
              <a:t>O( </a:t>
            </a:r>
            <a:r>
              <a:rPr lang="en-US" altLang="zh-CN" dirty="0" err="1"/>
              <a:t>nclogn</a:t>
            </a:r>
            <a:r>
              <a:rPr lang="en-US" altLang="zh-CN" dirty="0"/>
              <a:t>/w )</a:t>
            </a:r>
            <a:r>
              <a:rPr lang="zh-CN" altLang="en-US" dirty="0"/>
              <a:t>，空间复杂度</a:t>
            </a:r>
            <a:r>
              <a:rPr lang="en-US" altLang="zh-CN" dirty="0"/>
              <a:t>O( </a:t>
            </a:r>
            <a:r>
              <a:rPr lang="en-US" altLang="zh-CN" dirty="0" err="1"/>
              <a:t>nc</a:t>
            </a:r>
            <a:r>
              <a:rPr lang="en-US" altLang="zh-CN" dirty="0"/>
              <a:t> )</a:t>
            </a:r>
          </a:p>
          <a:p>
            <a:endParaRPr lang="zh-CN" alt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Link Cut Tree</a:t>
            </a:r>
          </a:p>
        </p:txBody>
      </p:sp>
      <p:sp>
        <p:nvSpPr>
          <p:cNvPr id="3" name="内容占位符 2"/>
          <p:cNvSpPr>
            <a:spLocks noGrp="1"/>
          </p:cNvSpPr>
          <p:nvPr>
            <p:ph idx="1"/>
          </p:nvPr>
        </p:nvSpPr>
        <p:spPr/>
        <p:txBody>
          <a:bodyPr/>
          <a:lstStyle/>
          <a:p>
            <a:r>
              <a:rPr lang="zh-CN" altLang="en-US"/>
              <a:t>也叫</a:t>
            </a:r>
            <a:r>
              <a:rPr lang="en-US" altLang="zh-CN"/>
              <a:t>Sleator Tarjan Tree</a:t>
            </a:r>
          </a:p>
          <a:p>
            <a:r>
              <a:rPr lang="zh-CN" altLang="en-US"/>
              <a:t>原理是用一棵支持</a:t>
            </a:r>
            <a:r>
              <a:rPr lang="en-US" altLang="zh-CN"/>
              <a:t>finger search</a:t>
            </a:r>
            <a:r>
              <a:rPr lang="zh-CN" altLang="en-US"/>
              <a:t>的平衡树（如</a:t>
            </a:r>
            <a:r>
              <a:rPr lang="en-US" altLang="zh-CN"/>
              <a:t>splay</a:t>
            </a:r>
            <a:r>
              <a:rPr lang="zh-CN" altLang="en-US"/>
              <a:t>）来维护所有重链，这里的重链是动态的</a:t>
            </a:r>
            <a:endParaRPr lang="en-US" altLang="zh-CN"/>
          </a:p>
          <a:p>
            <a:r>
              <a:rPr lang="zh-CN" altLang="en-US"/>
              <a:t>每次访问一个点的时候会将这个点到当前根的路径放在同一个重链中</a:t>
            </a:r>
          </a:p>
          <a:p>
            <a:r>
              <a:rPr lang="zh-CN" altLang="en-US"/>
              <a:t>同时支持换根</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Link Cut Tree</a:t>
            </a:r>
            <a:endParaRPr lang="zh-CN" altLang="en-US"/>
          </a:p>
        </p:txBody>
      </p:sp>
      <p:sp>
        <p:nvSpPr>
          <p:cNvPr id="3" name="内容占位符 2"/>
          <p:cNvSpPr>
            <a:spLocks noGrp="1"/>
          </p:cNvSpPr>
          <p:nvPr>
            <p:ph idx="1"/>
          </p:nvPr>
        </p:nvSpPr>
        <p:spPr/>
        <p:txBody>
          <a:bodyPr/>
          <a:lstStyle/>
          <a:p>
            <a:r>
              <a:rPr lang="zh-CN" altLang="en-US"/>
              <a:t>可以证明在树上这样的重链段变化均摊是</a:t>
            </a:r>
            <a:r>
              <a:rPr lang="en-US" altLang="zh-CN"/>
              <a:t>O( mlogn )</a:t>
            </a:r>
            <a:r>
              <a:rPr lang="zh-CN" altLang="en-US"/>
              <a:t>次，平衡树复杂度为单次</a:t>
            </a:r>
            <a:r>
              <a:rPr lang="en-US" altLang="zh-CN"/>
              <a:t>split merge O( logs )</a:t>
            </a:r>
            <a:r>
              <a:rPr lang="zh-CN" altLang="en-US"/>
              <a:t>，所以理应</a:t>
            </a:r>
            <a:r>
              <a:rPr lang="en-US" altLang="zh-CN"/>
              <a:t>O( log^2n )</a:t>
            </a:r>
            <a:r>
              <a:rPr lang="zh-CN" altLang="en-US"/>
              <a:t>单次</a:t>
            </a:r>
          </a:p>
          <a:p>
            <a:r>
              <a:rPr lang="zh-CN" altLang="en-US"/>
              <a:t>但是由于使用</a:t>
            </a:r>
            <a:r>
              <a:rPr lang="en-US" altLang="zh-CN"/>
              <a:t>splay</a:t>
            </a:r>
            <a:r>
              <a:rPr lang="zh-CN" altLang="en-US"/>
              <a:t>等结构可以和</a:t>
            </a:r>
            <a:r>
              <a:rPr lang="en-US" altLang="zh-CN"/>
              <a:t>lct</a:t>
            </a:r>
            <a:r>
              <a:rPr lang="zh-CN" altLang="en-US"/>
              <a:t>的结构很好地</a:t>
            </a:r>
            <a:r>
              <a:rPr lang="en-US" altLang="zh-CN"/>
              <a:t>match</a:t>
            </a:r>
            <a:r>
              <a:rPr lang="zh-CN" altLang="en-US"/>
              <a:t>起来，可以证明复杂度为</a:t>
            </a:r>
            <a:r>
              <a:rPr lang="en-US" altLang="zh-CN"/>
              <a:t>O( mlogn )</a:t>
            </a:r>
            <a:r>
              <a:rPr lang="zh-CN" altLang="en-US"/>
              <a:t>均摊的（然而比如</a:t>
            </a:r>
            <a:r>
              <a:rPr lang="en-US" altLang="zh-CN"/>
              <a:t>leafy tree</a:t>
            </a:r>
            <a:r>
              <a:rPr lang="zh-CN" altLang="en-US"/>
              <a:t>这种结构就很难和</a:t>
            </a:r>
            <a:r>
              <a:rPr lang="en-US" altLang="zh-CN"/>
              <a:t>lct</a:t>
            </a:r>
            <a:r>
              <a:rPr lang="zh-CN" altLang="en-US"/>
              <a:t>的结构</a:t>
            </a:r>
            <a:r>
              <a:rPr lang="en-US" altLang="zh-CN"/>
              <a:t>match</a:t>
            </a:r>
            <a:r>
              <a:rPr lang="zh-CN" altLang="en-US"/>
              <a:t>起来，因为天生性质冲突）</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Link Cut Tree</a:t>
            </a:r>
            <a:endParaRPr lang="zh-CN" altLang="en-US"/>
          </a:p>
        </p:txBody>
      </p:sp>
      <p:sp>
        <p:nvSpPr>
          <p:cNvPr id="3" name="内容占位符 2"/>
          <p:cNvSpPr>
            <a:spLocks noGrp="1"/>
          </p:cNvSpPr>
          <p:nvPr>
            <p:ph idx="1"/>
          </p:nvPr>
        </p:nvSpPr>
        <p:spPr/>
        <p:txBody>
          <a:bodyPr/>
          <a:lstStyle/>
          <a:p>
            <a:r>
              <a:rPr lang="en-US" altLang="zh-CN"/>
              <a:t>Link cut tree</a:t>
            </a:r>
            <a:r>
              <a:rPr lang="zh-CN" altLang="en-US"/>
              <a:t>可以高效地支持链信息维护</a:t>
            </a:r>
          </a:p>
          <a:p>
            <a:r>
              <a:rPr lang="zh-CN" altLang="en-US"/>
              <a:t>如查询</a:t>
            </a:r>
            <a:r>
              <a:rPr lang="en-US" altLang="zh-CN"/>
              <a:t>x</a:t>
            </a:r>
            <a:r>
              <a:rPr lang="zh-CN" altLang="en-US"/>
              <a:t>到</a:t>
            </a:r>
            <a:r>
              <a:rPr lang="en-US" altLang="zh-CN"/>
              <a:t>y</a:t>
            </a:r>
            <a:r>
              <a:rPr lang="zh-CN" altLang="en-US"/>
              <a:t>的简单路径信息，可以先把</a:t>
            </a:r>
            <a:r>
              <a:rPr lang="en-US" altLang="zh-CN"/>
              <a:t>x</a:t>
            </a:r>
            <a:r>
              <a:rPr lang="zh-CN" altLang="en-US"/>
              <a:t>节点设为根节点，然后访问</a:t>
            </a:r>
            <a:r>
              <a:rPr lang="en-US" altLang="zh-CN"/>
              <a:t>y</a:t>
            </a:r>
            <a:r>
              <a:rPr lang="zh-CN" altLang="en-US"/>
              <a:t>节点，这样</a:t>
            </a:r>
            <a:r>
              <a:rPr lang="en-US" altLang="zh-CN"/>
              <a:t>x</a:t>
            </a:r>
            <a:r>
              <a:rPr lang="zh-CN" altLang="en-US"/>
              <a:t>到</a:t>
            </a:r>
            <a:r>
              <a:rPr lang="en-US" altLang="zh-CN"/>
              <a:t>y</a:t>
            </a:r>
            <a:r>
              <a:rPr lang="zh-CN" altLang="en-US"/>
              <a:t>的节点就在同一条重链上了，也就被同一棵平衡树所维护</a:t>
            </a:r>
          </a:p>
          <a:p>
            <a:r>
              <a:rPr lang="zh-CN" altLang="en-US"/>
              <a:t>可以发现这样的操作类似于平衡树维护区间的时候提取一段区间</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[Ynoi2016]</a:t>
            </a:r>
            <a:r>
              <a:rPr lang="zh-CN" altLang="en-US" dirty="0"/>
              <a:t>炸脖龙</a:t>
            </a:r>
            <a:r>
              <a:rPr lang="en-US" altLang="zh-CN" dirty="0"/>
              <a:t>II</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a:t>你需要维护一棵包含</a:t>
            </a:r>
            <a:r>
              <a:rPr lang="en-US" altLang="zh-CN" dirty="0"/>
              <a:t>n</a:t>
            </a:r>
            <a:r>
              <a:rPr lang="zh-CN" altLang="en-US" dirty="0"/>
              <a:t>个结点有根有序树（也就是说每个点的孩子是有“从左到右”的顺序的），初始根为</a:t>
            </a:r>
            <a:r>
              <a:rPr lang="en-US" altLang="zh-CN" dirty="0"/>
              <a:t>1</a:t>
            </a:r>
            <a:r>
              <a:rPr lang="zh-CN" altLang="en-US" dirty="0"/>
              <a:t>，支持以下几个操作：</a:t>
            </a:r>
          </a:p>
          <a:p>
            <a:pPr lvl="1"/>
            <a:r>
              <a:rPr lang="en-US" altLang="zh-CN" dirty="0"/>
              <a:t>A(</a:t>
            </a:r>
            <a:r>
              <a:rPr lang="en-US" altLang="zh-CN" dirty="0" err="1"/>
              <a:t>x,y</a:t>
            </a:r>
            <a:r>
              <a:rPr lang="en-US" altLang="zh-CN" dirty="0"/>
              <a:t>):</a:t>
            </a:r>
            <a:r>
              <a:rPr lang="zh-CN" altLang="en-US" dirty="0"/>
              <a:t>对</a:t>
            </a:r>
            <a:r>
              <a:rPr lang="en-US" altLang="zh-CN" dirty="0"/>
              <a:t>x</a:t>
            </a:r>
            <a:r>
              <a:rPr lang="zh-CN" altLang="en-US" dirty="0"/>
              <a:t>进行路径压缩，即将</a:t>
            </a:r>
            <a:r>
              <a:rPr lang="en-US" altLang="zh-CN" dirty="0"/>
              <a:t>x</a:t>
            </a:r>
            <a:r>
              <a:rPr lang="zh-CN" altLang="en-US" dirty="0"/>
              <a:t>到根路径上除了根之外的点的父亲设为根，这些点在根的孩子中的顺序保持原先路径上从浅到深的顺序</a:t>
            </a:r>
          </a:p>
          <a:p>
            <a:pPr lvl="1"/>
            <a:r>
              <a:rPr lang="en-US" altLang="zh-CN" dirty="0"/>
              <a:t>B(</a:t>
            </a:r>
            <a:r>
              <a:rPr lang="en-US" altLang="zh-CN" dirty="0" err="1"/>
              <a:t>x,y</a:t>
            </a:r>
            <a:r>
              <a:rPr lang="en-US" altLang="zh-CN" dirty="0"/>
              <a:t>):</a:t>
            </a:r>
            <a:r>
              <a:rPr lang="zh-CN" altLang="en-US" dirty="0"/>
              <a:t>将根的孩子</a:t>
            </a:r>
            <a:r>
              <a:rPr lang="en-US" altLang="zh-CN" dirty="0" err="1"/>
              <a:t>x,y</a:t>
            </a:r>
            <a:r>
              <a:rPr lang="zh-CN" altLang="en-US" dirty="0"/>
              <a:t>（</a:t>
            </a:r>
            <a:r>
              <a:rPr lang="en-US" altLang="zh-CN" dirty="0"/>
              <a:t>x</a:t>
            </a:r>
            <a:r>
              <a:rPr lang="zh-CN" altLang="en-US" dirty="0"/>
              <a:t>在</a:t>
            </a:r>
            <a:r>
              <a:rPr lang="en-US" altLang="zh-CN" dirty="0"/>
              <a:t>y</a:t>
            </a:r>
            <a:r>
              <a:rPr lang="zh-CN" altLang="en-US" dirty="0"/>
              <a:t>左边）以及之间的点按顺序展开成一条路径，</a:t>
            </a:r>
            <a:r>
              <a:rPr lang="en-US" altLang="zh-CN" dirty="0"/>
              <a:t>x</a:t>
            </a:r>
            <a:r>
              <a:rPr lang="zh-CN" altLang="en-US" dirty="0"/>
              <a:t>仍与根相连，涉及到的点原先的孩子都移至路径右侧</a:t>
            </a:r>
          </a:p>
          <a:p>
            <a:pPr lvl="1"/>
            <a:r>
              <a:rPr lang="en-US" altLang="zh-CN" dirty="0"/>
              <a:t>C(</a:t>
            </a:r>
            <a:r>
              <a:rPr lang="en-US" altLang="zh-CN" dirty="0" err="1"/>
              <a:t>x,y</a:t>
            </a:r>
            <a:r>
              <a:rPr lang="en-US" altLang="zh-CN" dirty="0"/>
              <a:t>):</a:t>
            </a:r>
            <a:r>
              <a:rPr lang="zh-CN" altLang="en-US" dirty="0"/>
              <a:t>将树的根设为</a:t>
            </a:r>
            <a:r>
              <a:rPr lang="en-US" altLang="zh-CN" dirty="0"/>
              <a:t>x</a:t>
            </a:r>
            <a:r>
              <a:rPr lang="zh-CN" altLang="en-US" dirty="0"/>
              <a:t>，此时原先在根到</a:t>
            </a:r>
            <a:r>
              <a:rPr lang="en-US" altLang="zh-CN" dirty="0"/>
              <a:t>x</a:t>
            </a:r>
            <a:r>
              <a:rPr lang="zh-CN" altLang="en-US" dirty="0"/>
              <a:t>路径左侧的点仍在左侧且先相对顺序不变，右侧同理，</a:t>
            </a:r>
            <a:r>
              <a:rPr lang="en-US" altLang="zh-CN" dirty="0"/>
              <a:t>x</a:t>
            </a:r>
            <a:r>
              <a:rPr lang="zh-CN" altLang="en-US" dirty="0"/>
              <a:t>的孩子在</a:t>
            </a:r>
            <a:r>
              <a:rPr lang="en-US" altLang="zh-CN" dirty="0"/>
              <a:t>x</a:t>
            </a:r>
            <a:r>
              <a:rPr lang="zh-CN" altLang="en-US" dirty="0"/>
              <a:t>成为根后在</a:t>
            </a:r>
            <a:r>
              <a:rPr lang="en-US" altLang="zh-CN" dirty="0"/>
              <a:t>x</a:t>
            </a:r>
            <a:r>
              <a:rPr lang="zh-CN" altLang="en-US" dirty="0"/>
              <a:t>到原先的根的路径的右侧</a:t>
            </a:r>
          </a:p>
          <a:p>
            <a:pPr lvl="1"/>
            <a:r>
              <a:rPr lang="en-US" altLang="zh-CN" dirty="0"/>
              <a:t>D(</a:t>
            </a:r>
            <a:r>
              <a:rPr lang="en-US" altLang="zh-CN" dirty="0" err="1"/>
              <a:t>x,y</a:t>
            </a:r>
            <a:r>
              <a:rPr lang="en-US" altLang="zh-CN" dirty="0"/>
              <a:t>):</a:t>
            </a:r>
            <a:r>
              <a:rPr lang="zh-CN" altLang="en-US" dirty="0"/>
              <a:t>给</a:t>
            </a:r>
            <a:r>
              <a:rPr lang="en-US" altLang="zh-CN" dirty="0"/>
              <a:t>x</a:t>
            </a:r>
            <a:r>
              <a:rPr lang="zh-CN" altLang="en-US" dirty="0"/>
              <a:t>到根的路径上每个点的点权同时加一个数，并在这之后求</a:t>
            </a:r>
            <a:r>
              <a:rPr lang="en-US" altLang="zh-CN" dirty="0"/>
              <a:t>x</a:t>
            </a:r>
            <a:r>
              <a:rPr lang="zh-CN" altLang="en-US" dirty="0"/>
              <a:t>到根的路径上的点权和</a:t>
            </a:r>
          </a:p>
          <a:p>
            <a:pPr lvl="1"/>
            <a:r>
              <a:rPr lang="en-US" altLang="zh-CN" dirty="0"/>
              <a:t>E(</a:t>
            </a:r>
            <a:r>
              <a:rPr lang="en-US" altLang="zh-CN" dirty="0" err="1"/>
              <a:t>x,y</a:t>
            </a:r>
            <a:r>
              <a:rPr lang="en-US" altLang="zh-CN" dirty="0"/>
              <a:t>):</a:t>
            </a:r>
            <a:r>
              <a:rPr lang="zh-CN" altLang="en-US" dirty="0"/>
              <a:t>保证</a:t>
            </a:r>
            <a:r>
              <a:rPr lang="en-US" altLang="zh-CN" dirty="0"/>
              <a:t>x</a:t>
            </a:r>
            <a:r>
              <a:rPr lang="zh-CN" altLang="en-US" dirty="0"/>
              <a:t>和</a:t>
            </a:r>
            <a:r>
              <a:rPr lang="en-US" altLang="zh-CN" dirty="0"/>
              <a:t>y</a:t>
            </a:r>
            <a:r>
              <a:rPr lang="zh-CN" altLang="en-US" dirty="0"/>
              <a:t>父亲相同且</a:t>
            </a:r>
            <a:r>
              <a:rPr lang="en-US" altLang="zh-CN" dirty="0"/>
              <a:t>x</a:t>
            </a:r>
            <a:r>
              <a:rPr lang="zh-CN" altLang="en-US" dirty="0"/>
              <a:t>在</a:t>
            </a:r>
            <a:r>
              <a:rPr lang="en-US" altLang="zh-CN" dirty="0"/>
              <a:t>y</a:t>
            </a:r>
            <a:r>
              <a:rPr lang="zh-CN" altLang="en-US" dirty="0"/>
              <a:t>左侧，对在</a:t>
            </a:r>
            <a:r>
              <a:rPr lang="en-US" altLang="zh-CN" dirty="0"/>
              <a:t>x</a:t>
            </a:r>
            <a:r>
              <a:rPr lang="zh-CN" altLang="en-US" dirty="0"/>
              <a:t>的父亲的孩子中，</a:t>
            </a:r>
            <a:r>
              <a:rPr lang="en-US" altLang="zh-CN" dirty="0"/>
              <a:t>x</a:t>
            </a:r>
            <a:r>
              <a:rPr lang="zh-CN" altLang="en-US" dirty="0"/>
              <a:t>到</a:t>
            </a:r>
            <a:r>
              <a:rPr lang="en-US" altLang="zh-CN" dirty="0"/>
              <a:t>y</a:t>
            </a:r>
            <a:r>
              <a:rPr lang="zh-CN" altLang="en-US" dirty="0"/>
              <a:t>之间（含</a:t>
            </a:r>
            <a:r>
              <a:rPr lang="en-US" altLang="zh-CN" dirty="0" err="1"/>
              <a:t>x,y</a:t>
            </a:r>
            <a:r>
              <a:rPr lang="zh-CN" altLang="en-US" dirty="0"/>
              <a:t>）的每个点的点权加上</a:t>
            </a:r>
            <a:r>
              <a:rPr lang="en-US" altLang="zh-CN" dirty="0" err="1"/>
              <a:t>x+y</a:t>
            </a:r>
            <a:r>
              <a:rPr lang="zh-CN" altLang="en-US" dirty="0"/>
              <a:t>，并在这之后求这些点的点权和</a:t>
            </a:r>
          </a:p>
          <a:p>
            <a:pPr lvl="1"/>
            <a:r>
              <a:rPr lang="en-US" altLang="zh-CN" dirty="0"/>
              <a:t>F(</a:t>
            </a:r>
            <a:r>
              <a:rPr lang="en-US" altLang="zh-CN" dirty="0" err="1"/>
              <a:t>x,y</a:t>
            </a:r>
            <a:r>
              <a:rPr lang="en-US" altLang="zh-CN" dirty="0"/>
              <a:t>):</a:t>
            </a:r>
            <a:r>
              <a:rPr lang="zh-CN" altLang="en-US" dirty="0"/>
              <a:t>给</a:t>
            </a:r>
            <a:r>
              <a:rPr lang="en-US" altLang="zh-CN" dirty="0"/>
              <a:t>x</a:t>
            </a:r>
            <a:r>
              <a:rPr lang="zh-CN" altLang="en-US" dirty="0"/>
              <a:t>添加一个孩子</a:t>
            </a:r>
            <a:r>
              <a:rPr lang="en-US" altLang="zh-CN" dirty="0"/>
              <a:t>y</a:t>
            </a:r>
            <a:r>
              <a:rPr lang="zh-CN" altLang="en-US" dirty="0"/>
              <a:t>，在最右边，这个操作在其它所有操作之前进行，用于描述树的初始形态</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我不会</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Codeforces</a:t>
            </a:r>
            <a:r>
              <a:rPr lang="en-US" altLang="zh-CN" dirty="0"/>
              <a:t> 545 F</a:t>
            </a:r>
            <a:endParaRPr lang="zh-CN" altLang="en-US" dirty="0"/>
          </a:p>
        </p:txBody>
      </p:sp>
      <p:sp>
        <p:nvSpPr>
          <p:cNvPr id="3" name="内容占位符 2"/>
          <p:cNvSpPr>
            <a:spLocks noGrp="1"/>
          </p:cNvSpPr>
          <p:nvPr>
            <p:ph idx="1"/>
          </p:nvPr>
        </p:nvSpPr>
        <p:spPr/>
        <p:txBody>
          <a:bodyPr/>
          <a:lstStyle/>
          <a:p>
            <a:r>
              <a:rPr lang="zh-CN" altLang="en-US" dirty="0"/>
              <a:t>给出一棵树，每个点有一个优先级，初始为自己的标号，如果每次删去树上优先级最低的叶子，将得到一个序列，要求维护有三种操作：</a:t>
            </a:r>
            <a:br>
              <a:rPr lang="zh-CN" altLang="en-US" dirty="0"/>
            </a:br>
            <a:r>
              <a:rPr lang="en-US" altLang="zh-CN" dirty="0"/>
              <a:t>1.</a:t>
            </a:r>
            <a:r>
              <a:rPr lang="zh-CN" altLang="en-US" dirty="0"/>
              <a:t>将一个点的优先级修改为此时所有点的优先级的最大值</a:t>
            </a:r>
            <a:r>
              <a:rPr lang="en-US" altLang="zh-CN" dirty="0"/>
              <a:t>+1</a:t>
            </a:r>
            <a:br>
              <a:rPr lang="en-US" altLang="zh-CN" dirty="0"/>
            </a:br>
            <a:r>
              <a:rPr lang="en-US" altLang="zh-CN" dirty="0"/>
              <a:t>2.</a:t>
            </a:r>
            <a:r>
              <a:rPr lang="zh-CN" altLang="en-US" dirty="0"/>
              <a:t>询问某个点在序列中的位置</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点</a:t>
            </a:r>
            <a:r>
              <a:rPr lang="en-US" altLang="zh-CN" dirty="0"/>
              <a:t>x</a:t>
            </a:r>
            <a:r>
              <a:rPr lang="zh-CN" altLang="en-US" dirty="0"/>
              <a:t>在点</a:t>
            </a:r>
            <a:r>
              <a:rPr lang="en-US" altLang="zh-CN" dirty="0"/>
              <a:t>y</a:t>
            </a:r>
            <a:r>
              <a:rPr lang="zh-CN" altLang="en-US" dirty="0"/>
              <a:t>之前被删除，当且仅当它不是</a:t>
            </a:r>
            <a:r>
              <a:rPr lang="en-US" altLang="zh-CN" dirty="0"/>
              <a:t>y</a:t>
            </a:r>
            <a:r>
              <a:rPr lang="zh-CN" altLang="en-US" dirty="0"/>
              <a:t>的祖先，并且</a:t>
            </a:r>
            <a:r>
              <a:rPr lang="en-US" altLang="zh-CN" dirty="0"/>
              <a:t>x</a:t>
            </a:r>
            <a:r>
              <a:rPr lang="zh-CN" altLang="en-US" dirty="0"/>
              <a:t>的子树最大值不超过</a:t>
            </a:r>
            <a:r>
              <a:rPr lang="en-US" altLang="zh-CN" dirty="0"/>
              <a:t>y</a:t>
            </a:r>
            <a:r>
              <a:rPr lang="zh-CN" altLang="en-US" dirty="0"/>
              <a:t>的子树最大值</a:t>
            </a:r>
            <a:endParaRPr lang="en-US" altLang="zh-CN" dirty="0"/>
          </a:p>
          <a:p>
            <a:r>
              <a:rPr lang="zh-CN" altLang="en-US" dirty="0"/>
              <a:t>子树最大值相同的点形成了若干条链，如果没有修改的话可以直接维护</a:t>
            </a:r>
            <a:endParaRPr lang="en-US" altLang="zh-C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Explanation</a:t>
            </a:r>
            <a:endParaRPr lang="zh-CN" altLang="en-US" dirty="0"/>
          </a:p>
        </p:txBody>
      </p:sp>
      <p:sp>
        <p:nvSpPr>
          <p:cNvPr id="3" name="内容占位符 2"/>
          <p:cNvSpPr>
            <a:spLocks noGrp="1"/>
          </p:cNvSpPr>
          <p:nvPr>
            <p:ph idx="1"/>
          </p:nvPr>
        </p:nvSpPr>
        <p:spPr/>
        <p:txBody>
          <a:bodyPr/>
          <a:lstStyle/>
          <a:p>
            <a:r>
              <a:rPr lang="zh-CN" altLang="en-US" dirty="0"/>
              <a:t>树链剖分由于轻</a:t>
            </a:r>
            <a:r>
              <a:rPr lang="en-US" altLang="zh-CN" dirty="0"/>
              <a:t>-</a:t>
            </a:r>
            <a:r>
              <a:rPr lang="zh-CN" altLang="en-US" dirty="0"/>
              <a:t>重链切换</a:t>
            </a:r>
            <a:r>
              <a:rPr lang="en-US" altLang="zh-CN" dirty="0"/>
              <a:t>O( </a:t>
            </a:r>
            <a:r>
              <a:rPr lang="en-US" altLang="zh-CN" dirty="0" err="1"/>
              <a:t>logn</a:t>
            </a:r>
            <a:r>
              <a:rPr lang="en-US" altLang="zh-CN" dirty="0"/>
              <a:t> )</a:t>
            </a:r>
            <a:r>
              <a:rPr lang="zh-CN" altLang="en-US" dirty="0"/>
              <a:t>次（或者说树的启发式合并每次访问</a:t>
            </a:r>
            <a:r>
              <a:rPr lang="en-US" altLang="zh-CN" dirty="0"/>
              <a:t>O( </a:t>
            </a:r>
            <a:r>
              <a:rPr lang="en-US" altLang="zh-CN" dirty="0" err="1"/>
              <a:t>logn</a:t>
            </a:r>
            <a:r>
              <a:rPr lang="en-US" altLang="zh-CN" dirty="0"/>
              <a:t> )</a:t>
            </a:r>
            <a:r>
              <a:rPr lang="zh-CN" altLang="en-US" dirty="0"/>
              <a:t>个点），每次访问的区间不连续导致复杂度</a:t>
            </a:r>
            <a:r>
              <a:rPr lang="en-US" altLang="zh-CN" dirty="0"/>
              <a:t>O( log^2n )</a:t>
            </a:r>
          </a:p>
          <a:p>
            <a:r>
              <a:rPr lang="zh-CN" altLang="en-US" dirty="0"/>
              <a:t>而</a:t>
            </a:r>
            <a:r>
              <a:rPr lang="en-US" altLang="zh-CN" dirty="0"/>
              <a:t>LCT</a:t>
            </a:r>
            <a:r>
              <a:rPr lang="zh-CN" altLang="en-US" dirty="0"/>
              <a:t>由于链修改时具有缩点的性质，在树上拓展序列上的缩点可以证明缩点个数均摊</a:t>
            </a:r>
            <a:r>
              <a:rPr lang="en-US" altLang="zh-CN" dirty="0"/>
              <a:t>O( </a:t>
            </a:r>
            <a:r>
              <a:rPr lang="en-US" altLang="zh-CN" dirty="0" err="1"/>
              <a:t>logn</a:t>
            </a:r>
            <a:r>
              <a:rPr lang="en-US" altLang="zh-CN" dirty="0"/>
              <a:t> )</a:t>
            </a:r>
            <a:r>
              <a:rPr lang="zh-CN" altLang="en-US" dirty="0"/>
              <a:t>个</a:t>
            </a:r>
            <a:endParaRPr lang="en-US" altLang="zh-CN" dirty="0"/>
          </a:p>
          <a:p>
            <a:r>
              <a:rPr lang="zh-CN" altLang="en-US" dirty="0"/>
              <a:t>然后由于</a:t>
            </a:r>
            <a:r>
              <a:rPr lang="en-US" altLang="zh-CN" dirty="0"/>
              <a:t>splay</a:t>
            </a:r>
            <a:r>
              <a:rPr lang="zh-CN" altLang="en-US" dirty="0"/>
              <a:t>自身具有</a:t>
            </a:r>
            <a:r>
              <a:rPr lang="en-US" altLang="zh-CN" dirty="0"/>
              <a:t>Finger search</a:t>
            </a:r>
            <a:r>
              <a:rPr lang="zh-CN" altLang="en-US" dirty="0"/>
              <a:t>的性质，按照</a:t>
            </a:r>
            <a:r>
              <a:rPr lang="en-US" altLang="zh-CN" dirty="0"/>
              <a:t>Dynamic Finger Theorem</a:t>
            </a:r>
            <a:r>
              <a:rPr lang="zh-CN" altLang="en-US" dirty="0"/>
              <a:t>可以证明</a:t>
            </a:r>
            <a:r>
              <a:rPr lang="en-US" altLang="zh-CN" dirty="0"/>
              <a:t>LCT</a:t>
            </a:r>
            <a:r>
              <a:rPr lang="zh-CN" altLang="en-US" dirty="0"/>
              <a:t>的复杂度为均摊</a:t>
            </a:r>
            <a:r>
              <a:rPr lang="en-US" altLang="zh-CN" dirty="0"/>
              <a:t>O( </a:t>
            </a:r>
            <a:r>
              <a:rPr lang="en-US" altLang="zh-CN" dirty="0" err="1"/>
              <a:t>logn</a:t>
            </a:r>
            <a:r>
              <a:rPr lang="en-US" altLang="zh-CN" dirty="0"/>
              <a:t> )</a:t>
            </a:r>
            <a:endParaRPr lang="zh-CN" alt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由于每次只会把一个点改成最大值</a:t>
            </a:r>
            <a:r>
              <a:rPr lang="en-US" altLang="zh-CN" dirty="0"/>
              <a:t>+1</a:t>
            </a:r>
            <a:r>
              <a:rPr lang="zh-CN" altLang="en-US" dirty="0"/>
              <a:t> ，考虑</a:t>
            </a:r>
            <a:r>
              <a:rPr lang="en-US" altLang="zh-CN" dirty="0" err="1"/>
              <a:t>lct</a:t>
            </a:r>
            <a:r>
              <a:rPr lang="zh-CN" altLang="en-US" dirty="0"/>
              <a:t>维护</a:t>
            </a:r>
            <a:r>
              <a:rPr lang="en-US" altLang="zh-CN" dirty="0"/>
              <a:t>access</a:t>
            </a:r>
            <a:r>
              <a:rPr lang="zh-CN" altLang="en-US" dirty="0"/>
              <a:t>连续段均摊，等价于一个换根操作，并且会整体修改到原来的根上一段路径的子树最大值</a:t>
            </a:r>
            <a:endParaRPr lang="en-US" altLang="zh-CN" dirty="0"/>
          </a:p>
          <a:p>
            <a:r>
              <a:rPr lang="zh-CN" altLang="en-US" dirty="0"/>
              <a:t>把子树最大值相同的一段链用一棵</a:t>
            </a:r>
            <a:r>
              <a:rPr lang="en-US" altLang="zh-CN" dirty="0"/>
              <a:t>splay</a:t>
            </a:r>
            <a:r>
              <a:rPr lang="zh-CN" altLang="en-US" dirty="0"/>
              <a:t>维护，每次</a:t>
            </a:r>
            <a:r>
              <a:rPr lang="en-US" altLang="zh-CN" dirty="0"/>
              <a:t>access</a:t>
            </a:r>
            <a:r>
              <a:rPr lang="zh-CN" altLang="en-US" dirty="0"/>
              <a:t>时直接合并一堆链的</a:t>
            </a:r>
            <a:r>
              <a:rPr lang="en-US" altLang="zh-CN" dirty="0"/>
              <a:t>splay</a:t>
            </a:r>
            <a:r>
              <a:rPr lang="zh-CN" altLang="en-US" dirty="0"/>
              <a:t>，然后树状数组就可以了</a:t>
            </a:r>
            <a:endParaRPr lang="en-US" altLang="zh-CN" dirty="0"/>
          </a:p>
          <a:p>
            <a:endParaRPr lang="en-US" altLang="zh-CN" dirty="0"/>
          </a:p>
          <a:p>
            <a:r>
              <a:rPr lang="zh-CN" altLang="en-US" dirty="0"/>
              <a:t>时间复杂度</a:t>
            </a:r>
            <a:r>
              <a:rPr lang="en-US" altLang="zh-CN" dirty="0"/>
              <a:t>O( nlog^2n )</a:t>
            </a:r>
            <a:r>
              <a:rPr lang="zh-CN" altLang="en-US" dirty="0"/>
              <a:t>，空间复杂度</a:t>
            </a:r>
            <a:r>
              <a:rPr lang="en-US" altLang="zh-CN" dirty="0"/>
              <a:t>O( n )</a:t>
            </a:r>
            <a:endParaRPr lang="zh-CN" altLang="en-US" dirty="0"/>
          </a:p>
          <a:p>
            <a:endParaRPr lang="zh-CN" alt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bzoj</a:t>
            </a:r>
            <a:r>
              <a:rPr lang="en-US" altLang="zh-CN" dirty="0"/>
              <a:t> 4025 </a:t>
            </a:r>
            <a:r>
              <a:rPr lang="zh-CN" altLang="en-US" dirty="0"/>
              <a:t>二分图</a:t>
            </a:r>
          </a:p>
        </p:txBody>
      </p:sp>
      <p:sp>
        <p:nvSpPr>
          <p:cNvPr id="3" name="内容占位符 2"/>
          <p:cNvSpPr>
            <a:spLocks noGrp="1"/>
          </p:cNvSpPr>
          <p:nvPr>
            <p:ph idx="1"/>
          </p:nvPr>
        </p:nvSpPr>
        <p:spPr/>
        <p:txBody>
          <a:bodyPr/>
          <a:lstStyle/>
          <a:p>
            <a:r>
              <a:rPr lang="zh-CN" altLang="en-US" dirty="0"/>
              <a:t>有</a:t>
            </a:r>
            <a:r>
              <a:rPr lang="en-US" altLang="zh-CN" dirty="0"/>
              <a:t>n</a:t>
            </a:r>
            <a:r>
              <a:rPr lang="zh-CN" altLang="en-US" dirty="0"/>
              <a:t>个点</a:t>
            </a:r>
            <a:r>
              <a:rPr lang="en-US" altLang="zh-CN" dirty="0"/>
              <a:t>m</a:t>
            </a:r>
            <a:r>
              <a:rPr lang="zh-CN" altLang="en-US" dirty="0"/>
              <a:t>条边，边会在</a:t>
            </a:r>
            <a:r>
              <a:rPr lang="en-US" altLang="zh-CN" dirty="0"/>
              <a:t>start</a:t>
            </a:r>
            <a:r>
              <a:rPr lang="zh-CN" altLang="en-US" dirty="0"/>
              <a:t>时刻出现在</a:t>
            </a:r>
            <a:r>
              <a:rPr lang="en-US" altLang="zh-CN" dirty="0"/>
              <a:t>end</a:t>
            </a:r>
            <a:r>
              <a:rPr lang="zh-CN" altLang="en-US" dirty="0"/>
              <a:t>时刻消失，求对于每一段时间，该图是不是一个二分图。</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考虑离线</a:t>
            </a:r>
          </a:p>
          <a:p>
            <a:r>
              <a:rPr lang="zh-CN" altLang="en-US" dirty="0"/>
              <a:t>用</a:t>
            </a:r>
            <a:r>
              <a:rPr lang="en-US" altLang="zh-CN" dirty="0" err="1"/>
              <a:t>lct</a:t>
            </a:r>
            <a:r>
              <a:rPr lang="zh-CN" altLang="en-US" dirty="0"/>
              <a:t>维护删除时间的最大生成树。</a:t>
            </a:r>
          </a:p>
          <a:p>
            <a:r>
              <a:rPr lang="zh-CN" altLang="en-US" dirty="0"/>
              <a:t>加入一条边时，如果两点不连通则直接</a:t>
            </a:r>
            <a:r>
              <a:rPr lang="en-US" altLang="zh-CN" dirty="0"/>
              <a:t>link</a:t>
            </a:r>
            <a:r>
              <a:rPr lang="zh-CN" altLang="en-US" dirty="0"/>
              <a:t>，否则肯定有一条边多余，若形成奇环则将多余的边加入集合。</a:t>
            </a:r>
          </a:p>
          <a:p>
            <a:r>
              <a:rPr lang="zh-CN" altLang="en-US" dirty="0"/>
              <a:t>删除一条边时，若这条边是树边则直接删除，否则若在集合中，则从集合中删除。</a:t>
            </a:r>
          </a:p>
          <a:p>
            <a:r>
              <a:rPr lang="zh-CN" altLang="en-US" dirty="0"/>
              <a:t>查询时，如果集合中没有边，则为二分图。</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bzoj</a:t>
            </a:r>
            <a:r>
              <a:rPr lang="en-US" altLang="zh-CN" dirty="0"/>
              <a:t> 3514 </a:t>
            </a:r>
            <a:r>
              <a:rPr lang="en-US" altLang="zh-CN" dirty="0" err="1"/>
              <a:t>Codechef</a:t>
            </a:r>
            <a:r>
              <a:rPr lang="en-US" altLang="zh-CN" dirty="0"/>
              <a:t> MARCH14 GERALD07</a:t>
            </a:r>
            <a:r>
              <a:rPr lang="zh-CN" altLang="en-US" dirty="0"/>
              <a:t>加强版</a:t>
            </a:r>
          </a:p>
        </p:txBody>
      </p:sp>
      <p:sp>
        <p:nvSpPr>
          <p:cNvPr id="3" name="内容占位符 2"/>
          <p:cNvSpPr>
            <a:spLocks noGrp="1"/>
          </p:cNvSpPr>
          <p:nvPr>
            <p:ph idx="1"/>
          </p:nvPr>
        </p:nvSpPr>
        <p:spPr/>
        <p:txBody>
          <a:bodyPr/>
          <a:lstStyle/>
          <a:p>
            <a:r>
              <a:rPr lang="en-US" altLang="zh-CN" dirty="0"/>
              <a:t>N</a:t>
            </a:r>
            <a:r>
              <a:rPr lang="zh-CN" altLang="en-US" dirty="0"/>
              <a:t>个点</a:t>
            </a:r>
            <a:r>
              <a:rPr lang="en-US" altLang="zh-CN" dirty="0"/>
              <a:t>M</a:t>
            </a:r>
            <a:r>
              <a:rPr lang="zh-CN" altLang="en-US" dirty="0"/>
              <a:t>条边的无向图，询问保留图中编号在</a:t>
            </a:r>
            <a:r>
              <a:rPr lang="en-US" altLang="zh-CN" dirty="0"/>
              <a:t>[</a:t>
            </a:r>
            <a:r>
              <a:rPr lang="en-US" altLang="zh-CN" dirty="0" err="1"/>
              <a:t>l,r</a:t>
            </a:r>
            <a:r>
              <a:rPr lang="en-US" altLang="zh-CN" dirty="0"/>
              <a:t>]</a:t>
            </a:r>
            <a:r>
              <a:rPr lang="zh-CN" altLang="en-US" dirty="0"/>
              <a:t>的边的时候图中的联通块个数，强制在线</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先用</a:t>
            </a:r>
            <a:r>
              <a:rPr lang="en-US" altLang="zh-CN" dirty="0" err="1"/>
              <a:t>lct</a:t>
            </a:r>
            <a:r>
              <a:rPr lang="zh-CN" altLang="en-US" dirty="0"/>
              <a:t>预处理一下，依次加入每一条边</a:t>
            </a:r>
            <a:endParaRPr lang="en-US" altLang="zh-CN" dirty="0"/>
          </a:p>
          <a:p>
            <a:r>
              <a:rPr lang="zh-CN" altLang="en-US" dirty="0"/>
              <a:t>当前加入第</a:t>
            </a:r>
            <a:r>
              <a:rPr lang="en-US" altLang="zh-CN" dirty="0" err="1"/>
              <a:t>i</a:t>
            </a:r>
            <a:r>
              <a:rPr lang="zh-CN" altLang="en-US" dirty="0"/>
              <a:t>条边，如果这个边加入之后成环了，就弹出这个环上面编号最小的边</a:t>
            </a:r>
            <a:r>
              <a:rPr lang="en-US" altLang="zh-CN" dirty="0"/>
              <a:t>x</a:t>
            </a:r>
            <a:r>
              <a:rPr lang="zh-CN" altLang="en-US" dirty="0"/>
              <a:t>，并且记录下</a:t>
            </a:r>
            <a:r>
              <a:rPr lang="en-US" altLang="zh-CN" dirty="0"/>
              <a:t>b[</a:t>
            </a:r>
            <a:r>
              <a:rPr lang="en-US" altLang="zh-CN" dirty="0" err="1"/>
              <a:t>i</a:t>
            </a:r>
            <a:r>
              <a:rPr lang="en-US" altLang="zh-CN" dirty="0"/>
              <a:t>] = x</a:t>
            </a:r>
            <a:r>
              <a:rPr lang="zh-CN" altLang="en-US" dirty="0"/>
              <a:t>，默认</a:t>
            </a:r>
            <a:r>
              <a:rPr lang="en-US" altLang="zh-CN" dirty="0"/>
              <a:t>b[</a:t>
            </a:r>
            <a:r>
              <a:rPr lang="en-US" altLang="zh-CN" dirty="0" err="1"/>
              <a:t>i</a:t>
            </a:r>
            <a:r>
              <a:rPr lang="en-US" altLang="zh-CN" dirty="0"/>
              <a:t>] = 0</a:t>
            </a:r>
          </a:p>
          <a:p>
            <a:r>
              <a:rPr lang="zh-CN" altLang="en-US" dirty="0"/>
              <a:t>之后就是查询</a:t>
            </a:r>
            <a:r>
              <a:rPr lang="en-US" altLang="zh-CN" dirty="0"/>
              <a:t>n-</a:t>
            </a:r>
            <a:r>
              <a:rPr lang="zh-CN" altLang="en-US" dirty="0"/>
              <a:t>区间中</a:t>
            </a:r>
            <a:r>
              <a:rPr lang="en-US" altLang="zh-CN" dirty="0"/>
              <a:t>b</a:t>
            </a:r>
            <a:r>
              <a:rPr lang="zh-CN" altLang="en-US" dirty="0"/>
              <a:t>值小于于</a:t>
            </a:r>
            <a:r>
              <a:rPr lang="en-US" altLang="zh-CN" dirty="0"/>
              <a:t>l</a:t>
            </a:r>
            <a:r>
              <a:rPr lang="zh-CN" altLang="en-US" dirty="0"/>
              <a:t>的数个数</a:t>
            </a:r>
            <a:endParaRPr lang="en-US" altLang="zh-CN" dirty="0"/>
          </a:p>
          <a:p>
            <a:r>
              <a:rPr lang="zh-CN" altLang="en-US" dirty="0"/>
              <a:t>因为如果</a:t>
            </a:r>
            <a:r>
              <a:rPr lang="en-US" altLang="zh-CN" dirty="0"/>
              <a:t>b</a:t>
            </a:r>
            <a:r>
              <a:rPr lang="zh-CN" altLang="en-US" dirty="0"/>
              <a:t>值小于</a:t>
            </a:r>
            <a:r>
              <a:rPr lang="en-US" altLang="zh-CN" dirty="0"/>
              <a:t>l</a:t>
            </a:r>
            <a:r>
              <a:rPr lang="zh-CN" altLang="en-US" dirty="0"/>
              <a:t>，那这个边与</a:t>
            </a:r>
            <a:r>
              <a:rPr lang="en-US" altLang="zh-CN" dirty="0"/>
              <a:t>[</a:t>
            </a:r>
            <a:r>
              <a:rPr lang="en-US" altLang="zh-CN" dirty="0" err="1"/>
              <a:t>l,r</a:t>
            </a:r>
            <a:r>
              <a:rPr lang="en-US" altLang="zh-CN" dirty="0"/>
              <a:t>]</a:t>
            </a:r>
            <a:r>
              <a:rPr lang="zh-CN" altLang="en-US" dirty="0"/>
              <a:t>内边不成环，所以连通块数量</a:t>
            </a:r>
            <a:r>
              <a:rPr lang="en-US" altLang="zh-CN" dirty="0"/>
              <a:t>-1</a:t>
            </a:r>
          </a:p>
          <a:p>
            <a:r>
              <a:rPr lang="zh-CN" altLang="en-US" dirty="0"/>
              <a:t>否则没有贡献</a:t>
            </a:r>
            <a:endParaRPr lang="en-US" altLang="zh-CN" dirty="0"/>
          </a:p>
          <a:p>
            <a:r>
              <a:rPr lang="zh-CN" altLang="en-US" dirty="0"/>
              <a:t>时间复杂度</a:t>
            </a:r>
            <a:r>
              <a:rPr lang="en-US" altLang="zh-CN" dirty="0"/>
              <a:t>O( (</a:t>
            </a:r>
            <a:r>
              <a:rPr lang="en-US" altLang="zh-CN" dirty="0" err="1"/>
              <a:t>n+m</a:t>
            </a:r>
            <a:r>
              <a:rPr lang="en-US" altLang="zh-CN" dirty="0"/>
              <a:t>)</a:t>
            </a:r>
            <a:r>
              <a:rPr lang="en-US" altLang="zh-CN" dirty="0" err="1"/>
              <a:t>logn</a:t>
            </a:r>
            <a:r>
              <a:rPr lang="en-US" altLang="zh-CN" dirty="0"/>
              <a:t> )</a:t>
            </a:r>
            <a:r>
              <a:rPr lang="zh-CN" altLang="en-US" dirty="0"/>
              <a:t>，空间复杂度</a:t>
            </a:r>
            <a:r>
              <a:rPr lang="en-US" altLang="zh-CN" dirty="0"/>
              <a:t>O( </a:t>
            </a:r>
            <a:r>
              <a:rPr lang="en-US" altLang="zh-CN" dirty="0" err="1"/>
              <a:t>nlogn</a:t>
            </a:r>
            <a:r>
              <a:rPr lang="en-US" altLang="zh-CN" dirty="0"/>
              <a:t> )</a:t>
            </a:r>
            <a:endParaRPr lang="zh-CN" alt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静态</a:t>
            </a:r>
            <a:r>
              <a:rPr lang="en-US" altLang="zh-CN" dirty="0" err="1"/>
              <a:t>lct</a:t>
            </a:r>
            <a:endParaRPr lang="en-US" altLang="zh-CN" dirty="0"/>
          </a:p>
        </p:txBody>
      </p:sp>
      <p:sp>
        <p:nvSpPr>
          <p:cNvPr id="3" name="内容占位符 2"/>
          <p:cNvSpPr>
            <a:spLocks noGrp="1"/>
          </p:cNvSpPr>
          <p:nvPr>
            <p:ph idx="1"/>
          </p:nvPr>
        </p:nvSpPr>
        <p:spPr/>
        <p:txBody>
          <a:bodyPr/>
          <a:lstStyle/>
          <a:p>
            <a:r>
              <a:rPr lang="zh-CN" altLang="en-US" dirty="0"/>
              <a:t>很多问题并不涉及到树形态的修改，所以用</a:t>
            </a:r>
            <a:r>
              <a:rPr lang="en-US" altLang="zh-CN" dirty="0" err="1"/>
              <a:t>lct</a:t>
            </a:r>
            <a:r>
              <a:rPr lang="zh-CN" altLang="en-US" dirty="0"/>
              <a:t>维护会常数比较大</a:t>
            </a:r>
            <a:endParaRPr lang="en-US" altLang="zh-CN" dirty="0"/>
          </a:p>
          <a:p>
            <a:r>
              <a:rPr lang="zh-CN" altLang="en-US" dirty="0"/>
              <a:t>可以考虑将</a:t>
            </a:r>
            <a:r>
              <a:rPr lang="en-US" altLang="zh-CN" dirty="0" err="1"/>
              <a:t>lct</a:t>
            </a:r>
            <a:r>
              <a:rPr lang="zh-CN" altLang="en-US" dirty="0"/>
              <a:t>给</a:t>
            </a:r>
            <a:r>
              <a:rPr lang="en-US" altLang="zh-CN" dirty="0"/>
              <a:t>”</a:t>
            </a:r>
            <a:r>
              <a:rPr lang="zh-CN" altLang="en-US" dirty="0"/>
              <a:t>静态化</a:t>
            </a:r>
            <a:r>
              <a:rPr lang="en-US" altLang="zh-CN" dirty="0"/>
              <a:t>”</a:t>
            </a:r>
          </a:p>
          <a:p>
            <a:r>
              <a:rPr lang="zh-CN" altLang="en-US" dirty="0"/>
              <a:t>发现</a:t>
            </a:r>
            <a:r>
              <a:rPr lang="en-US" altLang="zh-CN" dirty="0"/>
              <a:t>HLD</a:t>
            </a:r>
            <a:r>
              <a:rPr lang="zh-CN" altLang="en-US" dirty="0"/>
              <a:t>的问题是虽然跳轻边的次数是</a:t>
            </a:r>
            <a:r>
              <a:rPr lang="en-US" altLang="zh-CN" dirty="0"/>
              <a:t>O( </a:t>
            </a:r>
            <a:r>
              <a:rPr lang="en-US" altLang="zh-CN" dirty="0" err="1"/>
              <a:t>logn</a:t>
            </a:r>
            <a:r>
              <a:rPr lang="en-US" altLang="zh-CN" dirty="0"/>
              <a:t> )</a:t>
            </a:r>
            <a:r>
              <a:rPr lang="zh-CN" altLang="en-US" dirty="0"/>
              <a:t>的，但是在重链上表现不佳</a:t>
            </a:r>
            <a:endParaRPr lang="en-US" altLang="zh-CN" dirty="0"/>
          </a:p>
          <a:p>
            <a:r>
              <a:rPr lang="zh-CN" altLang="en-US" dirty="0"/>
              <a:t>因为</a:t>
            </a:r>
            <a:r>
              <a:rPr lang="en-US" altLang="zh-CN" dirty="0"/>
              <a:t>HLD</a:t>
            </a:r>
            <a:r>
              <a:rPr lang="zh-CN" altLang="en-US" dirty="0"/>
              <a:t>是对于每条重链局部平衡的，并不能和全局的结构很好地配合起来</a:t>
            </a:r>
            <a:endParaRPr lang="en-US" altLang="zh-CN" dirty="0"/>
          </a:p>
          <a:p>
            <a:endParaRPr lang="zh-CN" alt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静态</a:t>
            </a:r>
            <a:r>
              <a:rPr lang="en-US" altLang="zh-CN" dirty="0" err="1"/>
              <a:t>lct</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a:t>对于重链我们不建一个平衡的线段树，而是建一个基于</a:t>
            </a:r>
            <a:r>
              <a:rPr lang="en-US" altLang="zh-CN" dirty="0"/>
              <a:t>biased dictionary problem</a:t>
            </a:r>
            <a:r>
              <a:rPr lang="zh-CN" altLang="en-US" dirty="0"/>
              <a:t>的</a:t>
            </a:r>
            <a:r>
              <a:rPr lang="en-US" altLang="zh-CN" dirty="0" err="1"/>
              <a:t>bst</a:t>
            </a:r>
            <a:endParaRPr lang="en-US" altLang="zh-CN" dirty="0"/>
          </a:p>
          <a:p>
            <a:r>
              <a:rPr lang="zh-CN" altLang="en-US" dirty="0"/>
              <a:t>将每个节点赋予额外权值为其轻儿子子树</a:t>
            </a:r>
            <a:r>
              <a:rPr lang="en-US" altLang="zh-CN" dirty="0"/>
              <a:t>size</a:t>
            </a:r>
            <a:r>
              <a:rPr lang="zh-CN" altLang="en-US" dirty="0"/>
              <a:t>和</a:t>
            </a:r>
            <a:r>
              <a:rPr lang="en-US" altLang="zh-CN" dirty="0"/>
              <a:t>+1</a:t>
            </a:r>
          </a:p>
          <a:p>
            <a:r>
              <a:rPr lang="zh-CN" altLang="en-US" dirty="0"/>
              <a:t>对于每条重链我们找该重链的带权重心，以该节点作为</a:t>
            </a:r>
            <a:r>
              <a:rPr lang="en-US" altLang="zh-CN" dirty="0" err="1"/>
              <a:t>bst</a:t>
            </a:r>
            <a:r>
              <a:rPr lang="zh-CN" altLang="en-US" dirty="0"/>
              <a:t>的根，两边做为左右子树建</a:t>
            </a:r>
            <a:r>
              <a:rPr lang="en-US" altLang="zh-CN" dirty="0" err="1"/>
              <a:t>bst</a:t>
            </a:r>
            <a:endParaRPr lang="en-US" altLang="zh-CN" dirty="0"/>
          </a:p>
          <a:p>
            <a:r>
              <a:rPr lang="zh-CN" altLang="en-US" dirty="0"/>
              <a:t>轻边不改变</a:t>
            </a:r>
            <a:endParaRPr lang="en-US" altLang="zh-CN" dirty="0"/>
          </a:p>
          <a:p>
            <a:r>
              <a:rPr lang="zh-CN" altLang="en-US" dirty="0"/>
              <a:t>可以证明这样的结构我们每次跳</a:t>
            </a:r>
            <a:r>
              <a:rPr lang="en-US" altLang="zh-CN" dirty="0"/>
              <a:t>a</a:t>
            </a:r>
            <a:r>
              <a:rPr lang="zh-CN" altLang="en-US" dirty="0"/>
              <a:t>层，子树</a:t>
            </a:r>
            <a:r>
              <a:rPr lang="en-US" altLang="zh-CN" dirty="0"/>
              <a:t>size</a:t>
            </a:r>
            <a:r>
              <a:rPr lang="zh-CN" altLang="en-US" dirty="0"/>
              <a:t>一定会增大</a:t>
            </a:r>
            <a:r>
              <a:rPr lang="en-US" altLang="zh-CN" dirty="0"/>
              <a:t>1/b</a:t>
            </a:r>
            <a:r>
              <a:rPr lang="zh-CN" altLang="en-US" dirty="0"/>
              <a:t>，其中</a:t>
            </a:r>
            <a:r>
              <a:rPr lang="en-US" altLang="zh-CN" dirty="0"/>
              <a:t>a</a:t>
            </a:r>
            <a:r>
              <a:rPr lang="zh-CN" altLang="en-US" dirty="0"/>
              <a:t>和</a:t>
            </a:r>
            <a:r>
              <a:rPr lang="en-US" altLang="zh-CN" dirty="0"/>
              <a:t>b</a:t>
            </a:r>
            <a:r>
              <a:rPr lang="zh-CN" altLang="en-US" dirty="0"/>
              <a:t>是两个常数，好像是</a:t>
            </a:r>
            <a:r>
              <a:rPr lang="en-US" altLang="zh-CN" dirty="0" err="1"/>
              <a:t>bst</a:t>
            </a:r>
            <a:r>
              <a:rPr lang="zh-CN" altLang="en-US" dirty="0"/>
              <a:t>上跳三层一定增大一倍，所以深度是</a:t>
            </a:r>
            <a:r>
              <a:rPr lang="en-US" altLang="zh-CN" dirty="0"/>
              <a:t>O( </a:t>
            </a:r>
            <a:r>
              <a:rPr lang="en-US" altLang="zh-CN" dirty="0" err="1"/>
              <a:t>logn</a:t>
            </a:r>
            <a:r>
              <a:rPr lang="en-US" altLang="zh-CN" dirty="0"/>
              <a:t> )</a:t>
            </a:r>
            <a:r>
              <a:rPr lang="zh-CN" altLang="en-US" dirty="0"/>
              <a:t>的</a:t>
            </a:r>
            <a:endParaRPr lang="en-US" altLang="zh-CN" dirty="0"/>
          </a:p>
          <a:p>
            <a:r>
              <a:rPr lang="zh-CN" altLang="en-US" dirty="0"/>
              <a:t>这个挺好写的，缺点是静态结构无法动态改变树的形态</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lct</a:t>
            </a:r>
            <a:r>
              <a:rPr lang="zh-CN" altLang="en-US" dirty="0"/>
              <a:t>维护子树</a:t>
            </a:r>
          </a:p>
        </p:txBody>
      </p:sp>
      <p:sp>
        <p:nvSpPr>
          <p:cNvPr id="3" name="内容占位符 2"/>
          <p:cNvSpPr>
            <a:spLocks noGrp="1"/>
          </p:cNvSpPr>
          <p:nvPr>
            <p:ph idx="1"/>
          </p:nvPr>
        </p:nvSpPr>
        <p:spPr/>
        <p:txBody>
          <a:bodyPr/>
          <a:lstStyle/>
          <a:p>
            <a:r>
              <a:rPr lang="zh-CN" altLang="en-US" dirty="0"/>
              <a:t>对于每个节点，维护所有轻儿子的信息的合并</a:t>
            </a:r>
            <a:endParaRPr lang="en-US" altLang="zh-CN" dirty="0"/>
          </a:p>
          <a:p>
            <a:r>
              <a:rPr lang="zh-CN" altLang="en-US" dirty="0"/>
              <a:t>每次</a:t>
            </a:r>
            <a:r>
              <a:rPr lang="en-US" altLang="zh-CN" dirty="0"/>
              <a:t>access</a:t>
            </a:r>
            <a:r>
              <a:rPr lang="zh-CN" altLang="en-US" dirty="0"/>
              <a:t>的时候对一些点的一个儿子进行轻重边切换，这个时候可以</a:t>
            </a:r>
            <a:r>
              <a:rPr lang="en-US" altLang="zh-CN" dirty="0"/>
              <a:t>O( 1 )</a:t>
            </a:r>
            <a:r>
              <a:rPr lang="zh-CN" altLang="en-US" dirty="0"/>
              <a:t>维护这个切换对该点所有轻儿子信息的合并的影响</a:t>
            </a:r>
            <a:endParaRPr lang="en-US" altLang="zh-CN" dirty="0"/>
          </a:p>
          <a:p>
            <a:r>
              <a:rPr lang="zh-CN" altLang="en-US" dirty="0"/>
              <a:t>然后查询一个点子树的时候把其轻儿子的信息加上重儿子的信息</a:t>
            </a:r>
            <a:endParaRPr lang="en-US" altLang="zh-CN" dirty="0"/>
          </a:p>
          <a:p>
            <a:r>
              <a:rPr lang="zh-CN" altLang="en-US" dirty="0"/>
              <a:t>由于一个点最多有一个重儿子，所以这里复杂度为</a:t>
            </a:r>
            <a:r>
              <a:rPr lang="en-US" altLang="zh-CN" dirty="0"/>
              <a:t>O( </a:t>
            </a:r>
            <a:r>
              <a:rPr lang="en-US" altLang="zh-CN" dirty="0" err="1"/>
              <a:t>logn</a:t>
            </a:r>
            <a:r>
              <a:rPr lang="en-US" altLang="zh-CN" dirty="0"/>
              <a:t> )</a:t>
            </a:r>
          </a:p>
          <a:p>
            <a:r>
              <a:rPr lang="zh-CN" altLang="en-US" dirty="0"/>
              <a:t>缺点是必须支持子树信息可差分</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静态</a:t>
            </a:r>
            <a:r>
              <a:rPr lang="en-US" altLang="zh-CN" dirty="0" err="1"/>
              <a:t>lct</a:t>
            </a:r>
            <a:r>
              <a:rPr lang="zh-CN" altLang="en-US" dirty="0"/>
              <a:t>维护子树</a:t>
            </a:r>
          </a:p>
        </p:txBody>
      </p:sp>
      <p:sp>
        <p:nvSpPr>
          <p:cNvPr id="3" name="内容占位符 2"/>
          <p:cNvSpPr>
            <a:spLocks noGrp="1"/>
          </p:cNvSpPr>
          <p:nvPr>
            <p:ph idx="1"/>
          </p:nvPr>
        </p:nvSpPr>
        <p:spPr/>
        <p:txBody>
          <a:bodyPr/>
          <a:lstStyle/>
          <a:p>
            <a:r>
              <a:rPr lang="zh-CN" altLang="en-US" dirty="0"/>
              <a:t>同理，把</a:t>
            </a:r>
            <a:r>
              <a:rPr lang="en-US" altLang="zh-CN" dirty="0" err="1"/>
              <a:t>lct</a:t>
            </a:r>
            <a:r>
              <a:rPr lang="zh-CN" altLang="en-US" dirty="0"/>
              <a:t>换成静态</a:t>
            </a:r>
            <a:r>
              <a:rPr lang="en-US" altLang="zh-CN" dirty="0" err="1"/>
              <a:t>lct</a:t>
            </a:r>
            <a:r>
              <a:rPr lang="zh-CN" altLang="en-US" dirty="0"/>
              <a:t>即可</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使用</a:t>
            </a:r>
            <a:r>
              <a:rPr lang="en-US" altLang="zh-CN" dirty="0"/>
              <a:t>splay</a:t>
            </a:r>
            <a:r>
              <a:rPr lang="zh-CN" altLang="en-US" dirty="0"/>
              <a:t>维护轻儿子的</a:t>
            </a:r>
            <a:r>
              <a:rPr lang="en-US" altLang="zh-CN" dirty="0" err="1"/>
              <a:t>lct</a:t>
            </a:r>
            <a:endParaRPr lang="zh-CN" altLang="en-US" dirty="0"/>
          </a:p>
        </p:txBody>
      </p:sp>
      <p:sp>
        <p:nvSpPr>
          <p:cNvPr id="3" name="内容占位符 2"/>
          <p:cNvSpPr>
            <a:spLocks noGrp="1"/>
          </p:cNvSpPr>
          <p:nvPr>
            <p:ph idx="1"/>
          </p:nvPr>
        </p:nvSpPr>
        <p:spPr/>
        <p:txBody>
          <a:bodyPr/>
          <a:lstStyle/>
          <a:p>
            <a:r>
              <a:rPr lang="zh-CN" altLang="en-US" dirty="0"/>
              <a:t>我们对每个</a:t>
            </a:r>
            <a:r>
              <a:rPr lang="en-US" altLang="zh-CN" dirty="0" err="1"/>
              <a:t>lct</a:t>
            </a:r>
            <a:r>
              <a:rPr lang="zh-CN" altLang="en-US" dirty="0"/>
              <a:t>节点，再开一棵平衡树维护所有轻儿子</a:t>
            </a:r>
            <a:endParaRPr lang="en-US" altLang="zh-CN" dirty="0"/>
          </a:p>
          <a:p>
            <a:r>
              <a:rPr lang="zh-CN" altLang="en-US" dirty="0"/>
              <a:t>这样可以维护子树任意信息，只需要处理边标记</a:t>
            </a:r>
            <a:r>
              <a:rPr lang="en-US" altLang="zh-CN" dirty="0"/>
              <a:t>pushdown</a:t>
            </a:r>
            <a:r>
              <a:rPr lang="zh-CN" altLang="en-US" dirty="0"/>
              <a:t>到轻边平衡树上的情况，以及轻边平衡树标记</a:t>
            </a:r>
            <a:r>
              <a:rPr lang="en-US" altLang="zh-CN" dirty="0"/>
              <a:t>pushdown</a:t>
            </a:r>
            <a:r>
              <a:rPr lang="zh-CN" altLang="en-US" dirty="0"/>
              <a:t>到边上的情况</a:t>
            </a:r>
            <a:r>
              <a:rPr lang="en-US" altLang="zh-CN" dirty="0"/>
              <a:t>——</a:t>
            </a:r>
            <a:r>
              <a:rPr lang="zh-CN" altLang="en-US" dirty="0"/>
              <a:t>即原</a:t>
            </a:r>
            <a:r>
              <a:rPr lang="en-US" altLang="zh-CN" dirty="0" err="1"/>
              <a:t>lct</a:t>
            </a:r>
            <a:r>
              <a:rPr lang="zh-CN" altLang="en-US" dirty="0"/>
              <a:t>上标记以及每个点的轻边平衡树标记互相的影响</a:t>
            </a:r>
            <a:endParaRPr lang="en-US" altLang="zh-CN" dirty="0"/>
          </a:p>
          <a:p>
            <a:r>
              <a:rPr lang="zh-CN" altLang="en-US" dirty="0"/>
              <a:t>这样便达成了</a:t>
            </a:r>
            <a:r>
              <a:rPr lang="en-US" altLang="zh-CN" dirty="0"/>
              <a:t>top tree</a:t>
            </a:r>
            <a:r>
              <a:rPr lang="zh-CN" altLang="en-US" dirty="0"/>
              <a:t>的全部功能</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Explanation</a:t>
            </a:r>
            <a:endParaRPr lang="zh-CN" altLang="en-US" dirty="0"/>
          </a:p>
        </p:txBody>
      </p:sp>
      <p:sp>
        <p:nvSpPr>
          <p:cNvPr id="3" name="内容占位符 2"/>
          <p:cNvSpPr>
            <a:spLocks noGrp="1"/>
          </p:cNvSpPr>
          <p:nvPr>
            <p:ph idx="1"/>
          </p:nvPr>
        </p:nvSpPr>
        <p:spPr/>
        <p:txBody>
          <a:bodyPr/>
          <a:lstStyle/>
          <a:p>
            <a:r>
              <a:rPr lang="zh-CN" altLang="en-US" dirty="0"/>
              <a:t>这里可以看出</a:t>
            </a:r>
            <a:r>
              <a:rPr lang="en-US" altLang="zh-CN" dirty="0"/>
              <a:t>LCT</a:t>
            </a:r>
            <a:r>
              <a:rPr lang="zh-CN" altLang="en-US" dirty="0"/>
              <a:t>的维护方式本质和平衡树缩点维护序列的方式类似，或者说是平衡树缩点维护序列算法的一个拓展，因为树</a:t>
            </a:r>
            <a:r>
              <a:rPr lang="en-US" altLang="zh-CN" dirty="0"/>
              <a:t>link</a:t>
            </a:r>
            <a:r>
              <a:rPr lang="zh-CN" altLang="en-US" dirty="0"/>
              <a:t>的过程满足缩点性质，这两个可以高效结合</a:t>
            </a:r>
            <a:endParaRPr lang="en-US" altLang="zh-CN" dirty="0"/>
          </a:p>
          <a:p>
            <a:r>
              <a:rPr lang="en-US" altLang="zh-CN" dirty="0"/>
              <a:t>LCT</a:t>
            </a:r>
            <a:r>
              <a:rPr lang="zh-CN" altLang="en-US" dirty="0"/>
              <a:t>可以经过进一步拓展实现</a:t>
            </a:r>
            <a:r>
              <a:rPr lang="en-US" altLang="zh-CN" dirty="0"/>
              <a:t>LCT</a:t>
            </a:r>
            <a:r>
              <a:rPr lang="zh-CN" altLang="en-US" dirty="0"/>
              <a:t>维护子树，再进一步拓展成为</a:t>
            </a:r>
            <a:r>
              <a:rPr lang="en-US" altLang="zh-CN" dirty="0"/>
              <a:t>Top tree</a:t>
            </a:r>
            <a:r>
              <a:rPr lang="zh-CN" altLang="en-US" dirty="0"/>
              <a:t>，由于</a:t>
            </a:r>
            <a:r>
              <a:rPr lang="en-US" altLang="zh-CN" dirty="0"/>
              <a:t>Top tree</a:t>
            </a:r>
            <a:r>
              <a:rPr lang="zh-CN" altLang="en-US" dirty="0"/>
              <a:t>具有维护子树动态</a:t>
            </a:r>
            <a:r>
              <a:rPr lang="en-US" altLang="zh-CN" dirty="0"/>
              <a:t>DP</a:t>
            </a:r>
            <a:r>
              <a:rPr lang="zh-CN" altLang="en-US" dirty="0"/>
              <a:t>信息的性质，所以实质上</a:t>
            </a:r>
            <a:r>
              <a:rPr lang="en-US" altLang="zh-CN" dirty="0"/>
              <a:t>Top tree</a:t>
            </a:r>
            <a:r>
              <a:rPr lang="zh-CN" altLang="en-US" dirty="0"/>
              <a:t>可以看做是动态化的树链剖分，即动态化的链分治</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Top tree</a:t>
            </a:r>
            <a:endParaRPr lang="zh-CN" altLang="en-US" dirty="0"/>
          </a:p>
        </p:txBody>
      </p:sp>
      <p:sp>
        <p:nvSpPr>
          <p:cNvPr id="3" name="内容占位符 2"/>
          <p:cNvSpPr>
            <a:spLocks noGrp="1"/>
          </p:cNvSpPr>
          <p:nvPr>
            <p:ph idx="1"/>
          </p:nvPr>
        </p:nvSpPr>
        <p:spPr/>
        <p:txBody>
          <a:bodyPr/>
          <a:lstStyle/>
          <a:p>
            <a:r>
              <a:rPr lang="zh-CN" altLang="en-US" dirty="0"/>
              <a:t>最强大的树分治结构</a:t>
            </a:r>
            <a:endParaRPr lang="en-US" altLang="zh-CN" dirty="0"/>
          </a:p>
          <a:p>
            <a:r>
              <a:rPr lang="zh-CN" altLang="en-US" dirty="0"/>
              <a:t>目前主要是有两种：</a:t>
            </a:r>
            <a:endParaRPr lang="en-US" altLang="zh-CN" dirty="0"/>
          </a:p>
          <a:p>
            <a:r>
              <a:rPr lang="en-US" altLang="zh-CN" dirty="0"/>
              <a:t>Self Adjusting Top</a:t>
            </a:r>
            <a:r>
              <a:rPr lang="zh-CN" altLang="en-US" dirty="0"/>
              <a:t> </a:t>
            </a:r>
            <a:r>
              <a:rPr lang="en-US" altLang="zh-CN" dirty="0"/>
              <a:t>Tree</a:t>
            </a:r>
            <a:r>
              <a:rPr lang="zh-CN" altLang="en-US" dirty="0"/>
              <a:t>：基于</a:t>
            </a:r>
            <a:r>
              <a:rPr lang="en-US" altLang="zh-CN" dirty="0"/>
              <a:t>path decomposition</a:t>
            </a:r>
            <a:r>
              <a:rPr lang="zh-CN" altLang="en-US" dirty="0"/>
              <a:t>的</a:t>
            </a:r>
            <a:r>
              <a:rPr lang="en-US" altLang="zh-CN" dirty="0"/>
              <a:t>top tree</a:t>
            </a:r>
          </a:p>
          <a:p>
            <a:r>
              <a:rPr lang="en-US" altLang="zh-CN" dirty="0"/>
              <a:t>Worst Case Top Tree</a:t>
            </a:r>
            <a:r>
              <a:rPr lang="zh-CN" altLang="en-US" dirty="0"/>
              <a:t>：基于</a:t>
            </a:r>
            <a:r>
              <a:rPr lang="en-US" altLang="zh-CN" dirty="0"/>
              <a:t>contraction</a:t>
            </a:r>
            <a:r>
              <a:rPr lang="zh-CN" altLang="en-US" dirty="0"/>
              <a:t>的</a:t>
            </a:r>
            <a:r>
              <a:rPr lang="en-US" altLang="zh-CN" dirty="0"/>
              <a:t>top tree</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Top tree</a:t>
            </a:r>
            <a:endParaRPr lang="zh-CN" altLang="en-US" dirty="0"/>
          </a:p>
        </p:txBody>
      </p:sp>
      <p:sp>
        <p:nvSpPr>
          <p:cNvPr id="3" name="内容占位符 2"/>
          <p:cNvSpPr>
            <a:spLocks noGrp="1"/>
          </p:cNvSpPr>
          <p:nvPr>
            <p:ph idx="1"/>
          </p:nvPr>
        </p:nvSpPr>
        <p:spPr/>
        <p:txBody>
          <a:bodyPr/>
          <a:lstStyle/>
          <a:p>
            <a:r>
              <a:rPr lang="zh-CN" altLang="en-US" dirty="0"/>
              <a:t>二者很大程度上相通，这里解释几个术语</a:t>
            </a:r>
            <a:endParaRPr lang="en-US" altLang="zh-CN" dirty="0"/>
          </a:p>
          <a:p>
            <a:r>
              <a:rPr lang="zh-CN" altLang="en-US" dirty="0"/>
              <a:t>部分摘抄自</a:t>
            </a:r>
            <a:endParaRPr lang="en-US" altLang="zh-CN" dirty="0"/>
          </a:p>
          <a:p>
            <a:r>
              <a:rPr lang="en-US" altLang="zh-CN" dirty="0"/>
              <a:t>https://etaoinwu.win/blog/top-tree-notes/</a:t>
            </a:r>
            <a:endParaRPr lang="zh-CN" alt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Top tree</a:t>
            </a:r>
            <a:endParaRPr lang="zh-CN" altLang="en-US" dirty="0"/>
          </a:p>
        </p:txBody>
      </p:sp>
      <p:sp>
        <p:nvSpPr>
          <p:cNvPr id="3" name="内容占位符 2"/>
          <p:cNvSpPr>
            <a:spLocks noGrp="1"/>
          </p:cNvSpPr>
          <p:nvPr>
            <p:ph idx="1"/>
          </p:nvPr>
        </p:nvSpPr>
        <p:spPr/>
        <p:txBody>
          <a:bodyPr/>
          <a:lstStyle/>
          <a:p>
            <a:r>
              <a:rPr lang="en-US" altLang="zh-CN" dirty="0"/>
              <a:t>Top tree</a:t>
            </a:r>
            <a:r>
              <a:rPr lang="zh-CN" altLang="en-US" dirty="0"/>
              <a:t>：一种维护无向动态森林的数据结构</a:t>
            </a:r>
            <a:endParaRPr lang="en-US" altLang="zh-CN" dirty="0"/>
          </a:p>
          <a:p>
            <a:r>
              <a:rPr lang="zh-CN" altLang="en-US" dirty="0"/>
              <a:t>将一棵树递归分成若干部分，</a:t>
            </a:r>
            <a:r>
              <a:rPr lang="en-US" altLang="zh-CN" dirty="0"/>
              <a:t>top-down</a:t>
            </a:r>
            <a:r>
              <a:rPr lang="zh-CN" altLang="en-US" dirty="0"/>
              <a:t>，称作“分治”；反过来的过程，</a:t>
            </a:r>
            <a:r>
              <a:rPr lang="en-US" altLang="zh-CN" dirty="0"/>
              <a:t>bottom-up</a:t>
            </a:r>
            <a:r>
              <a:rPr lang="zh-CN" altLang="en-US" dirty="0"/>
              <a:t>地把小块合并上来的过程，不妨称作“合治”</a:t>
            </a:r>
            <a:endParaRPr lang="en-US" altLang="zh-CN" dirty="0"/>
          </a:p>
          <a:p>
            <a:r>
              <a:rPr lang="en-US" altLang="zh-CN" dirty="0"/>
              <a:t>Top tree</a:t>
            </a:r>
            <a:r>
              <a:rPr lang="zh-CN" altLang="en-US" dirty="0"/>
              <a:t>其实是类似于</a:t>
            </a:r>
            <a:r>
              <a:rPr lang="en-US" altLang="zh-CN" dirty="0" err="1"/>
              <a:t>bst</a:t>
            </a:r>
            <a:r>
              <a:rPr lang="zh-CN" altLang="en-US" dirty="0"/>
              <a:t>，线段树等的结构，二者有很大相似性，只不过一个建立在序列上，以区间为单位，另一个建立在树上，以</a:t>
            </a:r>
            <a:r>
              <a:rPr lang="en-US" altLang="zh-CN" dirty="0"/>
              <a:t>cluster</a:t>
            </a:r>
            <a:r>
              <a:rPr lang="zh-CN" altLang="en-US" dirty="0"/>
              <a:t>为单位</a:t>
            </a:r>
            <a:endParaRPr lang="en-US" altLang="zh-CN"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Cluster</a:t>
            </a:r>
            <a:endParaRPr lang="zh-CN" altLang="en-US" dirty="0"/>
          </a:p>
        </p:txBody>
      </p:sp>
      <p:sp>
        <p:nvSpPr>
          <p:cNvPr id="3" name="内容占位符 2"/>
          <p:cNvSpPr>
            <a:spLocks noGrp="1"/>
          </p:cNvSpPr>
          <p:nvPr>
            <p:ph idx="1"/>
          </p:nvPr>
        </p:nvSpPr>
        <p:spPr/>
        <p:txBody>
          <a:bodyPr/>
          <a:lstStyle/>
          <a:p>
            <a:r>
              <a:rPr lang="zh-CN" altLang="en-US" dirty="0"/>
              <a:t>为了实现这一目标，我们需要设立合治的单位：</a:t>
            </a:r>
            <a:r>
              <a:rPr lang="en-US" altLang="zh-CN" dirty="0"/>
              <a:t>cluster</a:t>
            </a:r>
            <a:r>
              <a:rPr lang="zh-CN" altLang="en-US" dirty="0"/>
              <a:t>（暂译“树簇”，对应物似乎是“区间“之于序列数据结构）。这玩意需要满足以下条件：</a:t>
            </a:r>
          </a:p>
          <a:p>
            <a:r>
              <a:rPr lang="zh-CN" altLang="en-US" dirty="0"/>
              <a:t>有一个 </a:t>
            </a:r>
            <a:r>
              <a:rPr lang="en-US" altLang="zh-CN" dirty="0"/>
              <a:t>O(1)</a:t>
            </a:r>
            <a:r>
              <a:rPr lang="zh-CN" altLang="en-US" dirty="0"/>
              <a:t>的边界（否则信息存不下）</a:t>
            </a:r>
            <a:endParaRPr lang="en-US" altLang="zh-CN" dirty="0"/>
          </a:p>
          <a:p>
            <a:r>
              <a:rPr lang="zh-CN" altLang="en-US" dirty="0"/>
              <a:t>可以合并拆分（废话）</a:t>
            </a:r>
            <a:endParaRPr lang="en-US" altLang="zh-CN" dirty="0"/>
          </a:p>
          <a:p>
            <a:r>
              <a:rPr lang="zh-CN" altLang="en-US" dirty="0"/>
              <a:t>不仅能储存树链信息，还可以储存”树块”信息（子树信息）</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相关术语</a:t>
            </a:r>
          </a:p>
        </p:txBody>
      </p:sp>
      <p:sp>
        <p:nvSpPr>
          <p:cNvPr id="3" name="内容占位符 2"/>
          <p:cNvSpPr>
            <a:spLocks noGrp="1"/>
          </p:cNvSpPr>
          <p:nvPr>
            <p:ph idx="1"/>
          </p:nvPr>
        </p:nvSpPr>
        <p:spPr/>
        <p:txBody>
          <a:bodyPr>
            <a:normAutofit/>
          </a:bodyPr>
          <a:lstStyle/>
          <a:p>
            <a:r>
              <a:rPr lang="zh-CN" altLang="en-US" b="1" dirty="0"/>
              <a:t>树簇</a:t>
            </a:r>
            <a:r>
              <a:rPr lang="zh-CN" altLang="en-US" dirty="0"/>
              <a:t>，简称</a:t>
            </a:r>
            <a:r>
              <a:rPr lang="zh-CN" altLang="en-US" b="1" dirty="0"/>
              <a:t>簇</a:t>
            </a:r>
            <a:r>
              <a:rPr lang="zh-CN" altLang="en-US" dirty="0"/>
              <a:t>：树上的一个连通子图，有至多两个点和全树的其他位置连接</a:t>
            </a:r>
            <a:endParaRPr lang="en-US" altLang="zh-CN" dirty="0"/>
          </a:p>
          <a:p>
            <a:r>
              <a:rPr lang="zh-CN" altLang="en-US" dirty="0"/>
              <a:t>这两个结点被称做</a:t>
            </a:r>
            <a:r>
              <a:rPr lang="zh-CN" altLang="en-US" b="1" dirty="0"/>
              <a:t>界点</a:t>
            </a:r>
            <a:r>
              <a:rPr lang="zh-CN" altLang="en-US" dirty="0"/>
              <a:t> （</a:t>
            </a:r>
            <a:r>
              <a:rPr lang="en-US" altLang="zh-CN" dirty="0"/>
              <a:t>Boundary Node\Endpoint</a:t>
            </a:r>
            <a:r>
              <a:rPr lang="zh-CN" altLang="en-US" dirty="0"/>
              <a:t>）。</a:t>
            </a:r>
            <a:endParaRPr lang="en-US" altLang="zh-CN" dirty="0"/>
          </a:p>
          <a:p>
            <a:r>
              <a:rPr lang="en-US" altLang="zh-CN" dirty="0"/>
              <a:t>C </a:t>
            </a:r>
            <a:r>
              <a:rPr lang="zh-CN" altLang="en-US" dirty="0"/>
              <a:t>的界点记作 ∂</a:t>
            </a:r>
            <a:r>
              <a:rPr lang="en-US" altLang="zh-CN" dirty="0"/>
              <a:t>C </a:t>
            </a:r>
            <a:r>
              <a:rPr lang="zh-CN" altLang="en-US" dirty="0"/>
              <a:t>。 不是界点的点被称做</a:t>
            </a:r>
            <a:r>
              <a:rPr lang="zh-CN" altLang="en-US" b="1" dirty="0"/>
              <a:t>内点</a:t>
            </a:r>
            <a:r>
              <a:rPr lang="zh-CN" altLang="en-US" dirty="0"/>
              <a:t> </a:t>
            </a:r>
            <a:r>
              <a:rPr lang="en-US" altLang="zh-CN" dirty="0"/>
              <a:t>Internal Node</a:t>
            </a:r>
            <a:r>
              <a:rPr lang="zh-CN" altLang="en-US" dirty="0"/>
              <a:t>，记作 </a:t>
            </a:r>
            <a:r>
              <a:rPr lang="en-US" altLang="zh-CN" dirty="0"/>
              <a:t>C∖∂C </a:t>
            </a:r>
            <a:r>
              <a:rPr lang="zh-CN" altLang="en-US" dirty="0"/>
              <a:t>。</a:t>
            </a:r>
            <a:endParaRPr lang="en-US" altLang="zh-CN" dirty="0"/>
          </a:p>
          <a:p>
            <a:r>
              <a:rPr lang="zh-CN" altLang="en-US" dirty="0"/>
              <a:t>这两个界点之间的路径被称做</a:t>
            </a:r>
            <a:r>
              <a:rPr lang="zh-CN" altLang="en-US" b="1" dirty="0"/>
              <a:t>簇路径</a:t>
            </a:r>
            <a:r>
              <a:rPr lang="zh-CN" altLang="en-US" dirty="0"/>
              <a:t> </a:t>
            </a:r>
            <a:r>
              <a:rPr lang="en-US" altLang="zh-CN" dirty="0"/>
              <a:t>Cluster Path</a:t>
            </a:r>
            <a:r>
              <a:rPr lang="zh-CN" altLang="en-US" dirty="0"/>
              <a:t>，记作 </a:t>
            </a:r>
            <a:r>
              <a:rPr lang="el-GR" altLang="zh-CN" dirty="0"/>
              <a:t>π(</a:t>
            </a:r>
            <a:r>
              <a:rPr lang="en-US" altLang="zh-CN" dirty="0"/>
              <a:t>C) </a:t>
            </a:r>
            <a:r>
              <a:rPr lang="zh-CN" altLang="en-US" dirty="0"/>
              <a:t>。</a:t>
            </a:r>
            <a:endParaRPr lang="en-US" altLang="zh-CN" dirty="0"/>
          </a:p>
          <a:p>
            <a:r>
              <a:rPr lang="zh-CN" altLang="en-US" dirty="0"/>
              <a:t>有一个界点的被称做</a:t>
            </a:r>
            <a:r>
              <a:rPr lang="zh-CN" altLang="en-US" b="1" dirty="0"/>
              <a:t>叶簇</a:t>
            </a:r>
            <a:r>
              <a:rPr lang="zh-CN" altLang="en-US" dirty="0"/>
              <a:t>（</a:t>
            </a:r>
            <a:r>
              <a:rPr lang="en-US" altLang="zh-CN" dirty="0"/>
              <a:t>Leaf cluster</a:t>
            </a:r>
            <a:r>
              <a:rPr lang="zh-CN" altLang="en-US" dirty="0"/>
              <a:t>），其余的称作</a:t>
            </a:r>
            <a:r>
              <a:rPr lang="zh-CN" altLang="en-US" b="1" dirty="0"/>
              <a:t>路簇</a:t>
            </a:r>
            <a:r>
              <a:rPr lang="zh-CN" altLang="en-US" dirty="0"/>
              <a:t>（</a:t>
            </a:r>
            <a:r>
              <a:rPr lang="en-US" altLang="zh-CN" dirty="0"/>
              <a:t>Path cluster</a:t>
            </a:r>
            <a:r>
              <a:rPr lang="zh-CN" altLang="en-US" dirty="0"/>
              <a:t>） </a:t>
            </a:r>
            <a:endParaRPr lang="en-US" altLang="zh-CN"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相关术语</a:t>
            </a:r>
          </a:p>
        </p:txBody>
      </p:sp>
      <p:sp>
        <p:nvSpPr>
          <p:cNvPr id="3" name="内容占位符 2"/>
          <p:cNvSpPr>
            <a:spLocks noGrp="1"/>
          </p:cNvSpPr>
          <p:nvPr>
            <p:ph idx="1"/>
          </p:nvPr>
        </p:nvSpPr>
        <p:spPr/>
        <p:txBody>
          <a:bodyPr/>
          <a:lstStyle/>
          <a:p>
            <a:r>
              <a:rPr lang="zh-CN" altLang="en-US" dirty="0"/>
              <a:t>最小的（最基本的）簇是树的一条边，称作</a:t>
            </a:r>
            <a:r>
              <a:rPr lang="zh-CN" altLang="en-US" b="1" dirty="0"/>
              <a:t>簇元</a:t>
            </a:r>
            <a:r>
              <a:rPr lang="zh-CN" altLang="en-US" dirty="0"/>
              <a:t> （</a:t>
            </a:r>
            <a:r>
              <a:rPr lang="en-US" altLang="zh-CN" dirty="0"/>
              <a:t>Edge cluster\Base cluster</a:t>
            </a:r>
            <a:r>
              <a:rPr lang="zh-CN" altLang="en-US" dirty="0"/>
              <a:t>）。“元”字取其基本元素之意，或译“簇素”，然其音有误解之可能。如果连接的是叶子与其他，那么有一个界点，称作 </a:t>
            </a:r>
            <a:r>
              <a:rPr lang="en-US" altLang="zh-CN" dirty="0"/>
              <a:t>leaf edge cluster</a:t>
            </a:r>
            <a:r>
              <a:rPr lang="zh-CN" altLang="en-US" dirty="0"/>
              <a:t>；反之有两个，称作 </a:t>
            </a:r>
            <a:r>
              <a:rPr lang="en-US" altLang="zh-CN" dirty="0"/>
              <a:t>path edge cluster </a:t>
            </a:r>
            <a:r>
              <a:rPr lang="zh-CN" altLang="en-US" dirty="0"/>
              <a:t>（不出现，不译）。</a:t>
            </a:r>
            <a:endParaRPr lang="en-US" altLang="zh-CN" dirty="0"/>
          </a:p>
          <a:p>
            <a:r>
              <a:rPr lang="zh-CN" altLang="en-US" dirty="0"/>
              <a:t>如果两个树簇 </a:t>
            </a:r>
            <a:r>
              <a:rPr lang="en-US" altLang="zh-CN" dirty="0"/>
              <a:t>A,B </a:t>
            </a:r>
            <a:r>
              <a:rPr lang="zh-CN" altLang="en-US" dirty="0"/>
              <a:t>有且仅有一个公共点，（显然此时这个公共点是二者的公共界点），两个连通子图的并也是一个簇，那么他们被称做</a:t>
            </a:r>
            <a:r>
              <a:rPr lang="zh-CN" altLang="en-US" b="1" dirty="0"/>
              <a:t>可合并</a:t>
            </a:r>
            <a:r>
              <a:rPr lang="zh-CN" altLang="en-US" dirty="0"/>
              <a:t>（</a:t>
            </a:r>
            <a:r>
              <a:rPr lang="en-US" altLang="zh-CN" dirty="0" err="1"/>
              <a:t>Mergeable</a:t>
            </a:r>
            <a:r>
              <a:rPr lang="zh-CN" altLang="en-US" dirty="0"/>
              <a:t>），合并的结果记作 </a:t>
            </a:r>
            <a:r>
              <a:rPr lang="en-US" altLang="zh-CN" dirty="0"/>
              <a:t>A∪B </a:t>
            </a:r>
            <a:r>
              <a:rPr lang="zh-CN" altLang="en-US" dirty="0"/>
              <a:t>。</a:t>
            </a:r>
          </a:p>
          <a:p>
            <a:endParaRPr lang="zh-CN" alt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Cluster</a:t>
            </a:r>
            <a:r>
              <a:rPr lang="zh-CN" altLang="en-US" dirty="0"/>
              <a:t>的合并</a:t>
            </a:r>
          </a:p>
        </p:txBody>
      </p:sp>
      <p:sp>
        <p:nvSpPr>
          <p:cNvPr id="3" name="内容占位符 2"/>
          <p:cNvSpPr>
            <a:spLocks noGrp="1"/>
          </p:cNvSpPr>
          <p:nvPr>
            <p:ph idx="1"/>
          </p:nvPr>
        </p:nvSpPr>
        <p:spPr/>
        <p:txBody>
          <a:bodyPr/>
          <a:lstStyle/>
          <a:p>
            <a:r>
              <a:rPr lang="zh-CN" altLang="en-US" dirty="0"/>
              <a:t>相比于线段树，平衡树维护序列，</a:t>
            </a:r>
            <a:r>
              <a:rPr lang="en-US" altLang="zh-CN" dirty="0"/>
              <a:t>top tree</a:t>
            </a:r>
            <a:r>
              <a:rPr lang="zh-CN" altLang="en-US" dirty="0"/>
              <a:t>的一大难点在于如何合并信息</a:t>
            </a:r>
            <a:endParaRPr lang="en-US" altLang="zh-CN" dirty="0"/>
          </a:p>
          <a:p>
            <a:r>
              <a:rPr lang="zh-CN" altLang="en-US" dirty="0"/>
              <a:t>维护序列时每次需要在分治结构上维护两个区间合并为一个区间，维护树上信息时即每次需要在分治结构上维护两个</a:t>
            </a:r>
            <a:r>
              <a:rPr lang="en-US" altLang="zh-CN" dirty="0"/>
              <a:t>cluster</a:t>
            </a:r>
            <a:r>
              <a:rPr lang="zh-CN" altLang="en-US" dirty="0"/>
              <a:t>合并为一个</a:t>
            </a:r>
            <a:r>
              <a:rPr lang="en-US" altLang="zh-CN" dirty="0"/>
              <a:t>cluster</a:t>
            </a:r>
          </a:p>
          <a:p>
            <a:r>
              <a:rPr lang="zh-CN" altLang="en-US" dirty="0"/>
              <a:t>类比与序列维护中只有两个相连的区间才可以合并，在树上只有有公共端点的一对</a:t>
            </a:r>
            <a:r>
              <a:rPr lang="en-US" altLang="zh-CN" dirty="0"/>
              <a:t>cluster</a:t>
            </a:r>
            <a:r>
              <a:rPr lang="zh-CN" altLang="en-US" dirty="0"/>
              <a:t>才是可合并的</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Cluster</a:t>
            </a:r>
            <a:r>
              <a:rPr lang="zh-CN" altLang="en-US" dirty="0"/>
              <a:t>合并的可能形态</a:t>
            </a:r>
          </a:p>
        </p:txBody>
      </p:sp>
      <p:pic>
        <p:nvPicPr>
          <p:cNvPr id="63490" name="Picture 2"/>
          <p:cNvPicPr>
            <a:picLocks noGrp="1" noChangeAspect="1" noChangeArrowheads="1"/>
          </p:cNvPicPr>
          <p:nvPr>
            <p:ph idx="1"/>
          </p:nvPr>
        </p:nvPicPr>
        <p:blipFill>
          <a:blip r:embed="rId2" cstate="print"/>
          <a:srcRect/>
          <a:stretch>
            <a:fillRect/>
          </a:stretch>
        </p:blipFill>
        <p:spPr bwMode="auto">
          <a:xfrm>
            <a:off x="918481" y="1512475"/>
            <a:ext cx="7924990" cy="4351338"/>
          </a:xfrm>
          <a:prstGeom prst="rect">
            <a:avLst/>
          </a:prstGeom>
          <a:noFill/>
          <a:ln w="9525">
            <a:noFill/>
            <a:miter lim="800000"/>
            <a:headEnd/>
            <a:tailEnd/>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Top tree</a:t>
            </a:r>
            <a:r>
              <a:rPr lang="zh-CN" altLang="en-US" dirty="0"/>
              <a:t>的树结构</a:t>
            </a:r>
          </a:p>
        </p:txBody>
      </p:sp>
      <p:sp>
        <p:nvSpPr>
          <p:cNvPr id="3" name="内容占位符 2"/>
          <p:cNvSpPr>
            <a:spLocks noGrp="1"/>
          </p:cNvSpPr>
          <p:nvPr>
            <p:ph idx="1"/>
          </p:nvPr>
        </p:nvSpPr>
        <p:spPr/>
        <p:txBody>
          <a:bodyPr/>
          <a:lstStyle/>
          <a:p>
            <a:r>
              <a:rPr lang="zh-CN" altLang="en-US" dirty="0"/>
              <a:t>类比于线段树的树结构：</a:t>
            </a:r>
            <a:endParaRPr lang="en-US" altLang="zh-CN" dirty="0"/>
          </a:p>
          <a:p>
            <a:r>
              <a:rPr lang="zh-CN" altLang="en-US" dirty="0"/>
              <a:t>最开始每个点都是一个最基本的区间</a:t>
            </a:r>
            <a:r>
              <a:rPr lang="en-US" altLang="zh-CN" dirty="0"/>
              <a:t>[</a:t>
            </a:r>
            <a:r>
              <a:rPr lang="en-US" altLang="zh-CN" dirty="0" err="1"/>
              <a:t>i,i</a:t>
            </a:r>
            <a:r>
              <a:rPr lang="en-US" altLang="zh-CN" dirty="0"/>
              <a:t>]</a:t>
            </a:r>
          </a:p>
          <a:p>
            <a:r>
              <a:rPr lang="zh-CN" altLang="en-US" dirty="0"/>
              <a:t>最后合并为唯一的一个区间</a:t>
            </a:r>
            <a:r>
              <a:rPr lang="en-US" altLang="zh-CN" dirty="0"/>
              <a:t>[1,n]</a:t>
            </a:r>
          </a:p>
          <a:p>
            <a:r>
              <a:rPr lang="zh-CN" altLang="en-US" dirty="0"/>
              <a:t>每次合并两个相邻的区间，形成一个树形结构，即线段树</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Top tree</a:t>
            </a:r>
            <a:r>
              <a:rPr lang="zh-CN" altLang="en-US" dirty="0"/>
              <a:t>的树结构</a:t>
            </a:r>
          </a:p>
        </p:txBody>
      </p:sp>
      <p:sp>
        <p:nvSpPr>
          <p:cNvPr id="3" name="内容占位符 2"/>
          <p:cNvSpPr>
            <a:spLocks noGrp="1"/>
          </p:cNvSpPr>
          <p:nvPr>
            <p:ph idx="1"/>
          </p:nvPr>
        </p:nvSpPr>
        <p:spPr/>
        <p:txBody>
          <a:bodyPr/>
          <a:lstStyle/>
          <a:p>
            <a:r>
              <a:rPr lang="en-US" altLang="zh-CN" dirty="0"/>
              <a:t>Top tree</a:t>
            </a:r>
            <a:r>
              <a:rPr lang="zh-CN" altLang="en-US" dirty="0"/>
              <a:t>：</a:t>
            </a:r>
            <a:endParaRPr lang="en-US" altLang="zh-CN" dirty="0"/>
          </a:p>
          <a:p>
            <a:r>
              <a:rPr lang="zh-CN" altLang="en-US" dirty="0"/>
              <a:t>最开始每条边都是一个</a:t>
            </a:r>
            <a:r>
              <a:rPr lang="en-US" altLang="zh-CN" dirty="0"/>
              <a:t>cluster——base cluster</a:t>
            </a:r>
          </a:p>
          <a:p>
            <a:r>
              <a:rPr lang="zh-CN" altLang="en-US" dirty="0"/>
              <a:t>最后合并为了一个唯一的</a:t>
            </a:r>
            <a:r>
              <a:rPr lang="en-US" altLang="zh-CN" dirty="0"/>
              <a:t>cluster——root cluster</a:t>
            </a:r>
          </a:p>
          <a:p>
            <a:r>
              <a:rPr lang="zh-CN" altLang="en-US" dirty="0"/>
              <a:t>每次把两个</a:t>
            </a:r>
            <a:r>
              <a:rPr lang="en-US" altLang="zh-CN" dirty="0"/>
              <a:t>cluster</a:t>
            </a:r>
            <a:r>
              <a:rPr lang="zh-CN" altLang="en-US" dirty="0"/>
              <a:t>合并为一个</a:t>
            </a:r>
            <a:r>
              <a:rPr lang="en-US" altLang="zh-CN" dirty="0"/>
              <a:t>cluster</a:t>
            </a:r>
            <a:r>
              <a:rPr lang="zh-CN" altLang="en-US" dirty="0"/>
              <a:t>，所以我们记录下</a:t>
            </a:r>
            <a:r>
              <a:rPr lang="en-US" altLang="zh-CN" dirty="0"/>
              <a:t>cluster</a:t>
            </a:r>
            <a:r>
              <a:rPr lang="zh-CN" altLang="en-US" dirty="0"/>
              <a:t>合并的这个树形结构，即得到了</a:t>
            </a:r>
            <a:r>
              <a:rPr lang="en-US" altLang="zh-CN" dirty="0"/>
              <a:t>top tree</a:t>
            </a:r>
            <a:r>
              <a:rPr lang="zh-CN" altLang="en-US" dirty="0"/>
              <a:t>的树结构</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点分治</a:t>
            </a:r>
          </a:p>
        </p:txBody>
      </p:sp>
      <p:sp>
        <p:nvSpPr>
          <p:cNvPr id="3" name="内容占位符 2"/>
          <p:cNvSpPr>
            <a:spLocks noGrp="1"/>
          </p:cNvSpPr>
          <p:nvPr>
            <p:ph idx="1"/>
          </p:nvPr>
        </p:nvSpPr>
        <p:spPr/>
        <p:txBody>
          <a:bodyPr/>
          <a:lstStyle/>
          <a:p>
            <a:r>
              <a:rPr lang="zh-CN" altLang="en-US" dirty="0">
                <a:sym typeface="+mn-ea"/>
              </a:rPr>
              <a:t>可以看作是每次删去一个点之后继续分治下去</a:t>
            </a:r>
            <a:endParaRPr lang="zh-CN" altLang="en-US" dirty="0"/>
          </a:p>
          <a:p>
            <a:r>
              <a:rPr lang="zh-CN" altLang="en-US" dirty="0"/>
              <a:t>每次找树的一个重心，然后递归每个子树</a:t>
            </a:r>
            <a:endParaRPr lang="en-US" altLang="zh-CN" dirty="0"/>
          </a:p>
          <a:p>
            <a:r>
              <a:rPr lang="zh-CN" altLang="en-US" dirty="0"/>
              <a:t>这些找到的重心构成一个树形结构</a:t>
            </a:r>
            <a:endParaRPr lang="en-US" altLang="zh-CN" dirty="0"/>
          </a:p>
          <a:p>
            <a:r>
              <a:rPr lang="zh-CN" altLang="en-US" dirty="0"/>
              <a:t>因为这个分治中心构成的树的深度</a:t>
            </a:r>
            <a:r>
              <a:rPr lang="en-US" altLang="zh-CN" dirty="0"/>
              <a:t>O( </a:t>
            </a:r>
            <a:r>
              <a:rPr lang="en-US" altLang="zh-CN" dirty="0" err="1"/>
              <a:t>logn</a:t>
            </a:r>
            <a:r>
              <a:rPr lang="en-US" altLang="zh-CN" dirty="0"/>
              <a:t> )</a:t>
            </a:r>
          </a:p>
          <a:p>
            <a:r>
              <a:rPr lang="zh-CN" altLang="en-US" dirty="0"/>
              <a:t>所以还是在每个分治中心维护一个数据结构</a:t>
            </a:r>
            <a:endParaRPr lang="en-US" altLang="zh-CN" dirty="0"/>
          </a:p>
          <a:p>
            <a:r>
              <a:rPr lang="zh-CN" altLang="en-US" dirty="0"/>
              <a:t>修改和查询都暴力跳就可以了</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Top tree</a:t>
            </a:r>
            <a:r>
              <a:rPr lang="zh-CN" altLang="en-US" dirty="0"/>
              <a:t>的树结构</a:t>
            </a:r>
          </a:p>
        </p:txBody>
      </p:sp>
      <p:sp>
        <p:nvSpPr>
          <p:cNvPr id="3" name="内容占位符 2"/>
          <p:cNvSpPr>
            <a:spLocks noGrp="1"/>
          </p:cNvSpPr>
          <p:nvPr>
            <p:ph idx="1"/>
          </p:nvPr>
        </p:nvSpPr>
        <p:spPr/>
        <p:txBody>
          <a:bodyPr/>
          <a:lstStyle/>
          <a:p>
            <a:r>
              <a:rPr lang="zh-CN" altLang="en-US" dirty="0"/>
              <a:t>一个簇对应一个结点</a:t>
            </a:r>
          </a:p>
          <a:p>
            <a:r>
              <a:rPr lang="zh-CN" altLang="en-US" dirty="0"/>
              <a:t>每个簇要么是叶子结点（簇元），要么是由两个簇合并起来，将他们作为大簇的孩子</a:t>
            </a:r>
          </a:p>
          <a:p>
            <a:r>
              <a:rPr lang="zh-CN" altLang="en-US" dirty="0"/>
              <a:t>（父亲</a:t>
            </a:r>
            <a:r>
              <a:rPr lang="en-US" altLang="zh-CN" dirty="0"/>
              <a:t>/</a:t>
            </a:r>
            <a:r>
              <a:rPr lang="zh-CN" altLang="en-US" dirty="0"/>
              <a:t>祖先</a:t>
            </a:r>
            <a:r>
              <a:rPr lang="en-US" altLang="zh-CN" dirty="0"/>
              <a:t>/</a:t>
            </a:r>
            <a:r>
              <a:rPr lang="zh-CN" altLang="en-US" dirty="0"/>
              <a:t>后代定义略）</a:t>
            </a:r>
          </a:p>
          <a:p>
            <a:r>
              <a:rPr lang="zh-CN" altLang="en-US" dirty="0"/>
              <a:t>如果一个簇是另一个簇的父</a:t>
            </a:r>
            <a:r>
              <a:rPr lang="en-US" altLang="zh-CN" dirty="0"/>
              <a:t>/</a:t>
            </a:r>
            <a:r>
              <a:rPr lang="zh-CN" altLang="en-US" dirty="0"/>
              <a:t>子</a:t>
            </a:r>
            <a:r>
              <a:rPr lang="en-US" altLang="zh-CN" dirty="0"/>
              <a:t>/</a:t>
            </a:r>
            <a:r>
              <a:rPr lang="zh-CN" altLang="en-US" dirty="0"/>
              <a:t>祖先</a:t>
            </a:r>
            <a:r>
              <a:rPr lang="en-US" altLang="zh-CN" dirty="0"/>
              <a:t>/</a:t>
            </a:r>
            <a:r>
              <a:rPr lang="zh-CN" altLang="en-US" dirty="0"/>
              <a:t>后代，且他们的簇路径有至少一条边的交，那么分别称作</a:t>
            </a:r>
            <a:r>
              <a:rPr lang="en-US" altLang="zh-CN" dirty="0"/>
              <a:t>path-ancestor/path-descendant/path-child</a:t>
            </a:r>
            <a:r>
              <a:rPr lang="zh-CN" altLang="en-US" dirty="0"/>
              <a:t>。</a:t>
            </a:r>
          </a:p>
          <a:p>
            <a:endParaRPr lang="zh-CN" alt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Top tree</a:t>
            </a:r>
            <a:r>
              <a:rPr lang="zh-CN" altLang="en-US" dirty="0"/>
              <a:t>的外部操作</a:t>
            </a:r>
          </a:p>
        </p:txBody>
      </p:sp>
      <p:sp>
        <p:nvSpPr>
          <p:cNvPr id="3" name="内容占位符 2"/>
          <p:cNvSpPr>
            <a:spLocks noGrp="1"/>
          </p:cNvSpPr>
          <p:nvPr>
            <p:ph idx="1"/>
          </p:nvPr>
        </p:nvSpPr>
        <p:spPr/>
        <p:txBody>
          <a:bodyPr/>
          <a:lstStyle/>
          <a:p>
            <a:r>
              <a:rPr lang="en-US" altLang="zh-CN" dirty="0"/>
              <a:t>Link(</a:t>
            </a:r>
            <a:r>
              <a:rPr lang="en-US" altLang="zh-CN" dirty="0" err="1"/>
              <a:t>v,w</a:t>
            </a:r>
            <a:r>
              <a:rPr lang="en-US" altLang="zh-CN" dirty="0"/>
              <a:t>) </a:t>
            </a:r>
            <a:r>
              <a:rPr lang="zh-CN" altLang="en-US" dirty="0"/>
              <a:t>：假设 </a:t>
            </a:r>
            <a:r>
              <a:rPr lang="en-US" altLang="zh-CN" dirty="0" err="1"/>
              <a:t>v,w</a:t>
            </a:r>
            <a:r>
              <a:rPr lang="en-US" altLang="zh-CN" dirty="0"/>
              <a:t> </a:t>
            </a:r>
            <a:r>
              <a:rPr lang="zh-CN" altLang="en-US" dirty="0"/>
              <a:t>两个结点在不同的树 </a:t>
            </a:r>
            <a:r>
              <a:rPr lang="en-US" altLang="zh-CN" dirty="0" err="1"/>
              <a:t>Tv,Tw</a:t>
            </a:r>
            <a:r>
              <a:rPr lang="en-US" altLang="zh-CN" dirty="0"/>
              <a:t> </a:t>
            </a:r>
            <a:r>
              <a:rPr lang="zh-CN" altLang="en-US" dirty="0"/>
              <a:t>中。建立一颗新的 </a:t>
            </a:r>
            <a:r>
              <a:rPr lang="en-US" altLang="zh-CN" dirty="0"/>
              <a:t>Top Tree T</a:t>
            </a:r>
            <a:r>
              <a:rPr lang="zh-CN" altLang="en-US" dirty="0"/>
              <a:t>，代表 </a:t>
            </a:r>
            <a:r>
              <a:rPr lang="en-US" altLang="zh-CN" dirty="0" err="1"/>
              <a:t>TvTw</a:t>
            </a:r>
            <a:r>
              <a:rPr lang="en-US" altLang="zh-CN" dirty="0"/>
              <a:t>(</a:t>
            </a:r>
            <a:r>
              <a:rPr lang="en-US" altLang="zh-CN" dirty="0" err="1"/>
              <a:t>u,v</a:t>
            </a:r>
            <a:r>
              <a:rPr lang="en-US" altLang="zh-CN" dirty="0"/>
              <a:t>) </a:t>
            </a:r>
            <a:r>
              <a:rPr lang="zh-CN" altLang="en-US" dirty="0"/>
              <a:t>。 </a:t>
            </a:r>
            <a:r>
              <a:rPr lang="en-US" altLang="zh-CN" dirty="0"/>
              <a:t>Cut(</a:t>
            </a:r>
            <a:r>
              <a:rPr lang="en-US" altLang="zh-CN" dirty="0" err="1"/>
              <a:t>v,w</a:t>
            </a:r>
            <a:r>
              <a:rPr lang="en-US" altLang="zh-CN" dirty="0"/>
              <a:t>)</a:t>
            </a:r>
            <a:r>
              <a:rPr lang="zh-CN" altLang="en-US" dirty="0"/>
              <a:t>：在 </a:t>
            </a:r>
            <a:r>
              <a:rPr lang="en-US" altLang="zh-CN" dirty="0"/>
              <a:t>T </a:t>
            </a:r>
            <a:r>
              <a:rPr lang="zh-CN" altLang="en-US" dirty="0"/>
              <a:t>中去除 </a:t>
            </a:r>
            <a:r>
              <a:rPr lang="en-US" altLang="zh-CN" dirty="0"/>
              <a:t>(</a:t>
            </a:r>
            <a:r>
              <a:rPr lang="en-US" altLang="zh-CN" dirty="0" err="1"/>
              <a:t>v,w</a:t>
            </a:r>
            <a:r>
              <a:rPr lang="en-US" altLang="zh-CN" dirty="0"/>
              <a:t>) </a:t>
            </a:r>
            <a:r>
              <a:rPr lang="zh-CN" altLang="en-US" dirty="0"/>
              <a:t>这条边，建立 </a:t>
            </a:r>
            <a:r>
              <a:rPr lang="en-US" altLang="zh-CN" dirty="0" err="1"/>
              <a:t>Tv</a:t>
            </a:r>
            <a:r>
              <a:rPr lang="en-US" altLang="zh-CN" dirty="0"/>
              <a:t> </a:t>
            </a:r>
            <a:r>
              <a:rPr lang="zh-CN" altLang="en-US" dirty="0"/>
              <a:t>与 </a:t>
            </a:r>
            <a:r>
              <a:rPr lang="en-US" altLang="zh-CN" dirty="0" err="1"/>
              <a:t>Tw</a:t>
            </a:r>
            <a:r>
              <a:rPr lang="en-US" altLang="zh-CN" dirty="0"/>
              <a:t> </a:t>
            </a:r>
            <a:r>
              <a:rPr lang="zh-CN" altLang="en-US" dirty="0"/>
              <a:t>。</a:t>
            </a:r>
            <a:br>
              <a:rPr lang="zh-CN" altLang="en-US" dirty="0"/>
            </a:br>
            <a:r>
              <a:rPr lang="en-US" altLang="zh-CN" dirty="0"/>
              <a:t>Expose(</a:t>
            </a:r>
            <a:r>
              <a:rPr lang="en-US" altLang="zh-CN" dirty="0" err="1"/>
              <a:t>v,w</a:t>
            </a:r>
            <a:r>
              <a:rPr lang="en-US" altLang="zh-CN" dirty="0"/>
              <a:t>) </a:t>
            </a:r>
            <a:r>
              <a:rPr lang="zh-CN" altLang="en-US" dirty="0"/>
              <a:t>：将 </a:t>
            </a:r>
            <a:r>
              <a:rPr lang="en-US" altLang="zh-CN" dirty="0"/>
              <a:t>v </a:t>
            </a:r>
            <a:r>
              <a:rPr lang="zh-CN" altLang="en-US" dirty="0"/>
              <a:t>与 </a:t>
            </a:r>
            <a:r>
              <a:rPr lang="en-US" altLang="zh-CN" dirty="0"/>
              <a:t>w </a:t>
            </a:r>
            <a:r>
              <a:rPr lang="zh-CN" altLang="en-US" dirty="0"/>
              <a:t>设定为 </a:t>
            </a:r>
            <a:r>
              <a:rPr lang="en-US" altLang="zh-CN" dirty="0"/>
              <a:t>T </a:t>
            </a:r>
            <a:r>
              <a:rPr lang="zh-CN" altLang="en-US" dirty="0"/>
              <a:t>的例外界点。</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Top tree</a:t>
            </a:r>
            <a:r>
              <a:rPr lang="zh-CN" altLang="en-US" dirty="0"/>
              <a:t>的内部操作</a:t>
            </a:r>
          </a:p>
        </p:txBody>
      </p:sp>
      <p:sp>
        <p:nvSpPr>
          <p:cNvPr id="3" name="内容占位符 2"/>
          <p:cNvSpPr>
            <a:spLocks noGrp="1"/>
          </p:cNvSpPr>
          <p:nvPr>
            <p:ph idx="1"/>
          </p:nvPr>
        </p:nvSpPr>
        <p:spPr/>
        <p:txBody>
          <a:bodyPr>
            <a:normAutofit/>
          </a:bodyPr>
          <a:lstStyle/>
          <a:p>
            <a:r>
              <a:rPr lang="en-US" altLang="zh-CN" dirty="0"/>
              <a:t>Merge(A,B)</a:t>
            </a:r>
            <a:r>
              <a:rPr lang="zh-CN" altLang="en-US" dirty="0"/>
              <a:t>：将可合并簇 </a:t>
            </a:r>
            <a:r>
              <a:rPr lang="en-US" altLang="zh-CN" dirty="0"/>
              <a:t>A </a:t>
            </a:r>
            <a:r>
              <a:rPr lang="zh-CN" altLang="en-US" dirty="0"/>
              <a:t>与 </a:t>
            </a:r>
            <a:r>
              <a:rPr lang="en-US" altLang="zh-CN" dirty="0"/>
              <a:t>B </a:t>
            </a:r>
            <a:r>
              <a:rPr lang="zh-CN" altLang="en-US" dirty="0"/>
              <a:t>合并，创建 </a:t>
            </a:r>
            <a:r>
              <a:rPr lang="en-US" altLang="zh-CN" dirty="0"/>
              <a:t>C=A∪B </a:t>
            </a:r>
            <a:r>
              <a:rPr lang="zh-CN" altLang="en-US" dirty="0"/>
              <a:t>作为他们的父簇，并 ∂</a:t>
            </a:r>
            <a:r>
              <a:rPr lang="en-US" altLang="zh-CN" dirty="0"/>
              <a:t>C=∂(A∪B) </a:t>
            </a:r>
            <a:r>
              <a:rPr lang="zh-CN" altLang="en-US" dirty="0"/>
              <a:t>。设定 </a:t>
            </a:r>
            <a:r>
              <a:rPr lang="en-US" altLang="zh-CN" dirty="0"/>
              <a:t>Info(C):=Merge(C:A,B)</a:t>
            </a:r>
            <a:r>
              <a:rPr lang="zh-CN" altLang="en-US" dirty="0"/>
              <a:t>，其中 </a:t>
            </a:r>
            <a:r>
              <a:rPr lang="en-US" altLang="zh-CN" dirty="0"/>
              <a:t>Merge(C:A,B) </a:t>
            </a:r>
            <a:r>
              <a:rPr lang="zh-CN" altLang="en-US" dirty="0"/>
              <a:t>是用户定义的计算信息合并的过程。</a:t>
            </a:r>
            <a:br>
              <a:rPr lang="zh-CN" altLang="en-US" dirty="0"/>
            </a:br>
            <a:r>
              <a:rPr lang="en-US" altLang="zh-CN" dirty="0"/>
              <a:t>Split(C)</a:t>
            </a:r>
            <a:r>
              <a:rPr lang="zh-CN" altLang="en-US" dirty="0"/>
              <a:t>：其中 </a:t>
            </a:r>
            <a:r>
              <a:rPr lang="en-US" altLang="zh-CN" dirty="0"/>
              <a:t>C=A∪B</a:t>
            </a:r>
            <a:r>
              <a:rPr lang="zh-CN" altLang="en-US" dirty="0"/>
              <a:t>。调用 </a:t>
            </a:r>
            <a:r>
              <a:rPr lang="en-US" altLang="zh-CN" dirty="0"/>
              <a:t>Split(C:A,B)</a:t>
            </a:r>
            <a:r>
              <a:rPr lang="zh-CN" altLang="en-US" dirty="0"/>
              <a:t>，然后把 </a:t>
            </a:r>
            <a:r>
              <a:rPr lang="en-US" altLang="zh-CN" dirty="0"/>
              <a:t>C </a:t>
            </a:r>
            <a:r>
              <a:rPr lang="zh-CN" altLang="en-US" dirty="0"/>
              <a:t>从 </a:t>
            </a:r>
            <a:r>
              <a:rPr lang="en-US" altLang="zh-CN" dirty="0"/>
              <a:t>T </a:t>
            </a:r>
            <a:r>
              <a:rPr lang="zh-CN" altLang="en-US" dirty="0"/>
              <a:t>中删去。</a:t>
            </a:r>
            <a:r>
              <a:rPr lang="en-US" altLang="zh-CN" dirty="0"/>
              <a:t>Split(C:A,B) </a:t>
            </a:r>
            <a:r>
              <a:rPr lang="zh-CN" altLang="en-US" dirty="0"/>
              <a:t>是用户定义的用 </a:t>
            </a:r>
            <a:r>
              <a:rPr lang="en-US" altLang="zh-CN" dirty="0"/>
              <a:t>Info(C) </a:t>
            </a:r>
            <a:r>
              <a:rPr lang="zh-CN" altLang="en-US" dirty="0"/>
              <a:t>更新 </a:t>
            </a:r>
            <a:r>
              <a:rPr lang="en-US" altLang="zh-CN" dirty="0"/>
              <a:t>Info(A) </a:t>
            </a:r>
            <a:r>
              <a:rPr lang="zh-CN" altLang="en-US" dirty="0"/>
              <a:t>和 </a:t>
            </a:r>
            <a:r>
              <a:rPr lang="en-US" altLang="zh-CN" dirty="0"/>
              <a:t>Info(B) </a:t>
            </a:r>
            <a:r>
              <a:rPr lang="zh-CN" altLang="en-US" dirty="0"/>
              <a:t>的过程，可以理解为标记下传。</a:t>
            </a:r>
            <a:br>
              <a:rPr lang="zh-CN" altLang="en-US" dirty="0"/>
            </a:br>
            <a:r>
              <a:rPr lang="en-US" altLang="zh-CN" dirty="0"/>
              <a:t>Create((</a:t>
            </a:r>
            <a:r>
              <a:rPr lang="en-US" altLang="zh-CN" dirty="0" err="1"/>
              <a:t>v,w</a:t>
            </a:r>
            <a:r>
              <a:rPr lang="en-US" altLang="zh-CN" dirty="0"/>
              <a:t>))</a:t>
            </a:r>
            <a:r>
              <a:rPr lang="zh-CN" altLang="en-US" dirty="0"/>
              <a:t>：创建一条新边。调用同名用户定义过程。</a:t>
            </a:r>
            <a:br>
              <a:rPr lang="zh-CN" altLang="en-US" dirty="0"/>
            </a:br>
            <a:r>
              <a:rPr lang="en-US" altLang="zh-CN" dirty="0"/>
              <a:t>Eradicate(C)</a:t>
            </a:r>
            <a:r>
              <a:rPr lang="zh-CN" altLang="en-US" dirty="0"/>
              <a:t>：要求 </a:t>
            </a:r>
            <a:r>
              <a:rPr lang="en-US" altLang="zh-CN" dirty="0"/>
              <a:t>C</a:t>
            </a:r>
            <a:r>
              <a:rPr lang="zh-CN" altLang="en-US" dirty="0"/>
              <a:t>是一个簇元。删除这条边。调用同名用户定义过程。</a:t>
            </a:r>
          </a:p>
          <a:p>
            <a:endParaRPr lang="zh-CN" altLang="en-US"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Top tree</a:t>
            </a:r>
            <a:endParaRPr lang="zh-CN" altLang="en-US" dirty="0"/>
          </a:p>
        </p:txBody>
      </p:sp>
      <p:sp>
        <p:nvSpPr>
          <p:cNvPr id="3" name="内容占位符 2"/>
          <p:cNvSpPr>
            <a:spLocks noGrp="1"/>
          </p:cNvSpPr>
          <p:nvPr>
            <p:ph idx="1"/>
          </p:nvPr>
        </p:nvSpPr>
        <p:spPr/>
        <p:txBody>
          <a:bodyPr/>
          <a:lstStyle/>
          <a:p>
            <a:r>
              <a:rPr lang="zh-CN" altLang="en-US" dirty="0"/>
              <a:t>这样，我们就可以把 </a:t>
            </a:r>
            <a:r>
              <a:rPr lang="en-US" altLang="zh-CN" dirty="0"/>
              <a:t>Top tree </a:t>
            </a:r>
            <a:r>
              <a:rPr lang="zh-CN" altLang="en-US" dirty="0"/>
              <a:t>描述成一个黑盒：用户提供四个内部操作同名过程负责信息的维护，然后调用外部操作进行修改树结构，然后对根节点进行查询。</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Top tree</a:t>
            </a:r>
            <a:r>
              <a:rPr lang="zh-CN" altLang="en-US" dirty="0"/>
              <a:t>的构造</a:t>
            </a:r>
          </a:p>
        </p:txBody>
      </p:sp>
      <p:sp>
        <p:nvSpPr>
          <p:cNvPr id="3" name="内容占位符 2"/>
          <p:cNvSpPr>
            <a:spLocks noGrp="1"/>
          </p:cNvSpPr>
          <p:nvPr>
            <p:ph idx="1"/>
          </p:nvPr>
        </p:nvSpPr>
        <p:spPr/>
        <p:txBody>
          <a:bodyPr/>
          <a:lstStyle/>
          <a:p>
            <a:r>
              <a:rPr lang="zh-CN" altLang="en-US" dirty="0"/>
              <a:t>目前有的</a:t>
            </a:r>
            <a:r>
              <a:rPr lang="en-US" altLang="zh-CN" dirty="0"/>
              <a:t>top tree</a:t>
            </a:r>
            <a:r>
              <a:rPr lang="zh-CN" altLang="en-US" dirty="0"/>
              <a:t>构造都是</a:t>
            </a:r>
            <a:r>
              <a:rPr lang="en-US" altLang="zh-CN" dirty="0"/>
              <a:t>bottom up</a:t>
            </a:r>
            <a:r>
              <a:rPr lang="zh-CN" altLang="en-US" dirty="0"/>
              <a:t>的</a:t>
            </a:r>
            <a:endParaRPr lang="en-US" altLang="zh-CN" dirty="0"/>
          </a:p>
          <a:p>
            <a:r>
              <a:rPr lang="zh-CN" altLang="en-US" dirty="0"/>
              <a:t>我们考虑自底向上的构建：每次拿到一棵树，进行一些合并，合并完的</a:t>
            </a:r>
            <a:r>
              <a:rPr lang="en-US" altLang="zh-CN" dirty="0"/>
              <a:t>cluster</a:t>
            </a:r>
            <a:r>
              <a:rPr lang="zh-CN" altLang="en-US" dirty="0"/>
              <a:t>每个都作为一条边放到上层。</a:t>
            </a:r>
            <a:endParaRPr lang="en-US" altLang="zh-CN" dirty="0"/>
          </a:p>
          <a:p>
            <a:r>
              <a:rPr lang="zh-CN" altLang="en-US"/>
              <a:t>在同一层一个簇只会被合并一次，因此这里簇等价于底层的边，以下将混用。</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Top tree</a:t>
            </a:r>
            <a:r>
              <a:rPr lang="zh-CN" altLang="en-US" dirty="0"/>
              <a:t>的构造</a:t>
            </a:r>
          </a:p>
        </p:txBody>
      </p:sp>
      <p:sp>
        <p:nvSpPr>
          <p:cNvPr id="3" name="内容占位符 2"/>
          <p:cNvSpPr>
            <a:spLocks noGrp="1"/>
          </p:cNvSpPr>
          <p:nvPr>
            <p:ph idx="1"/>
          </p:nvPr>
        </p:nvSpPr>
        <p:spPr/>
        <p:txBody>
          <a:bodyPr/>
          <a:lstStyle/>
          <a:p>
            <a:r>
              <a:rPr lang="zh-CN" altLang="en-US" dirty="0"/>
              <a:t>我们强行（随意地）给每个结点周围的边定一个极角序。这样，就可以定义出每条弧在顺向的前驱后继边；显然构成了一个边的循环欧拉序。</a:t>
            </a:r>
          </a:p>
          <a:p>
            <a:r>
              <a:rPr lang="zh-CN" altLang="en-US" dirty="0"/>
              <a:t>考虑两种基本的合并：</a:t>
            </a:r>
            <a:r>
              <a:rPr lang="en-US" altLang="zh-CN" dirty="0"/>
              <a:t>Rake</a:t>
            </a:r>
            <a:r>
              <a:rPr lang="zh-CN" altLang="en-US" dirty="0"/>
              <a:t>和</a:t>
            </a:r>
            <a:r>
              <a:rPr lang="en-US" altLang="zh-CN" dirty="0"/>
              <a:t>Compress</a:t>
            </a:r>
            <a:r>
              <a:rPr lang="zh-CN" altLang="en-US" dirty="0"/>
              <a:t>。</a:t>
            </a:r>
          </a:p>
          <a:p>
            <a:endParaRPr lang="zh-CN" altLang="en-US" dirty="0"/>
          </a:p>
        </p:txBody>
      </p:sp>
      <p:pic>
        <p:nvPicPr>
          <p:cNvPr id="6" name="Picture 2"/>
          <p:cNvPicPr>
            <a:picLocks noChangeAspect="1" noChangeArrowheads="1"/>
          </p:cNvPicPr>
          <p:nvPr/>
        </p:nvPicPr>
        <p:blipFill>
          <a:blip r:embed="rId2" cstate="print"/>
          <a:srcRect/>
          <a:stretch>
            <a:fillRect/>
          </a:stretch>
        </p:blipFill>
        <p:spPr bwMode="auto">
          <a:xfrm>
            <a:off x="1010629" y="3595621"/>
            <a:ext cx="6417305" cy="2988293"/>
          </a:xfrm>
          <a:prstGeom prst="rect">
            <a:avLst/>
          </a:prstGeom>
          <a:noFill/>
          <a:ln w="9525">
            <a:noFill/>
            <a:miter lim="800000"/>
            <a:headEnd/>
            <a:tailEnd/>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Top tree</a:t>
            </a:r>
            <a:r>
              <a:rPr lang="zh-CN" altLang="en-US" dirty="0"/>
              <a:t>的构造</a:t>
            </a:r>
          </a:p>
        </p:txBody>
      </p:sp>
      <p:sp>
        <p:nvSpPr>
          <p:cNvPr id="3" name="内容占位符 2"/>
          <p:cNvSpPr>
            <a:spLocks noGrp="1"/>
          </p:cNvSpPr>
          <p:nvPr>
            <p:ph idx="1"/>
          </p:nvPr>
        </p:nvSpPr>
        <p:spPr/>
        <p:txBody>
          <a:bodyPr/>
          <a:lstStyle/>
          <a:p>
            <a:r>
              <a:rPr lang="en-US" altLang="zh-CN" dirty="0"/>
              <a:t>Rake(x)</a:t>
            </a:r>
            <a:r>
              <a:rPr lang="zh-CN" altLang="en-US" dirty="0"/>
              <a:t>：</a:t>
            </a:r>
            <a:r>
              <a:rPr lang="en-US" altLang="zh-CN" dirty="0"/>
              <a:t>x </a:t>
            </a:r>
            <a:r>
              <a:rPr lang="zh-CN" altLang="en-US" dirty="0"/>
              <a:t>是一个叶子结点；将 </a:t>
            </a:r>
            <a:r>
              <a:rPr lang="en-US" altLang="zh-CN" dirty="0"/>
              <a:t>x </a:t>
            </a:r>
            <a:r>
              <a:rPr lang="zh-CN" altLang="en-US" dirty="0"/>
              <a:t>合并到他往上连的顺向边上去。 </a:t>
            </a:r>
            <a:r>
              <a:rPr lang="en-US" altLang="zh-CN" dirty="0"/>
              <a:t>Compress(x)</a:t>
            </a:r>
            <a:r>
              <a:rPr lang="zh-CN" altLang="en-US" dirty="0"/>
              <a:t>：</a:t>
            </a:r>
            <a:r>
              <a:rPr lang="en-US" altLang="zh-CN" dirty="0"/>
              <a:t>x </a:t>
            </a:r>
            <a:r>
              <a:rPr lang="zh-CN" altLang="en-US" dirty="0"/>
              <a:t>是一个度为 </a:t>
            </a:r>
            <a:r>
              <a:rPr lang="en-US" altLang="zh-CN" dirty="0"/>
              <a:t>2 </a:t>
            </a:r>
            <a:r>
              <a:rPr lang="zh-CN" altLang="en-US" dirty="0"/>
              <a:t>的结点；将 </a:t>
            </a:r>
            <a:r>
              <a:rPr lang="en-US" altLang="zh-CN" dirty="0"/>
              <a:t>x</a:t>
            </a:r>
            <a:r>
              <a:rPr lang="zh-CN" altLang="en-US" dirty="0"/>
              <a:t>两侧的边合起来。</a:t>
            </a:r>
          </a:p>
          <a:p>
            <a:r>
              <a:rPr lang="zh-CN" altLang="en-US" dirty="0"/>
              <a:t>对于每一层：使用一个数据结构（欧拉序循环链表）维护尚未被合并的簇；一开始每个簇没有父亲；然后遍历链表，随意地选择合法位置（指那些要合并的两条簇都没有父亲的）进行 </a:t>
            </a:r>
            <a:r>
              <a:rPr lang="en-US" altLang="zh-CN" dirty="0"/>
              <a:t>Rake</a:t>
            </a:r>
          </a:p>
          <a:p>
            <a:r>
              <a:rPr lang="zh-CN" altLang="en-US" dirty="0"/>
              <a:t>或 </a:t>
            </a:r>
            <a:r>
              <a:rPr lang="en-US" altLang="zh-CN" dirty="0"/>
              <a:t>Compress</a:t>
            </a:r>
            <a:r>
              <a:rPr lang="zh-CN" altLang="en-US" dirty="0"/>
              <a:t>，把结果作为两条簇的父亲；直到没有合法的位置为止。实现上，为了给每一个簇结点一个清晰的层次，可以给每一个孤儿建一个父亲，这个父亲没有其他孩子，且与孩子其维护的簇是相同的。然后，把所有父亲作为上一层的边使用。</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Top tree</a:t>
            </a:r>
            <a:r>
              <a:rPr lang="zh-CN" altLang="en-US" dirty="0"/>
              <a:t>的构造</a:t>
            </a:r>
          </a:p>
        </p:txBody>
      </p:sp>
      <p:sp>
        <p:nvSpPr>
          <p:cNvPr id="3" name="内容占位符 2"/>
          <p:cNvSpPr>
            <a:spLocks noGrp="1"/>
          </p:cNvSpPr>
          <p:nvPr>
            <p:ph idx="1"/>
          </p:nvPr>
        </p:nvSpPr>
        <p:spPr/>
        <p:txBody>
          <a:bodyPr>
            <a:normAutofit/>
          </a:bodyPr>
          <a:lstStyle/>
          <a:p>
            <a:r>
              <a:rPr lang="zh-CN" altLang="en-US" dirty="0"/>
              <a:t>然后操作层数（</a:t>
            </a:r>
            <a:r>
              <a:rPr lang="en-US" altLang="zh-CN" dirty="0"/>
              <a:t>Top Tree</a:t>
            </a:r>
            <a:r>
              <a:rPr lang="zh-CN" altLang="en-US" dirty="0"/>
              <a:t>的深度）就只有 </a:t>
            </a:r>
            <a:r>
              <a:rPr lang="en-US" altLang="zh-CN" dirty="0"/>
              <a:t>O(</a:t>
            </a:r>
            <a:r>
              <a:rPr lang="en-US" altLang="zh-CN" dirty="0" err="1"/>
              <a:t>logn</a:t>
            </a:r>
            <a:r>
              <a:rPr lang="en-US" altLang="zh-CN" dirty="0"/>
              <a:t>)</a:t>
            </a:r>
            <a:r>
              <a:rPr lang="zh-CN" altLang="en-US" dirty="0"/>
              <a:t>了。这里的证明比较简单，分为三步：</a:t>
            </a:r>
          </a:p>
          <a:p>
            <a:r>
              <a:rPr lang="zh-CN" altLang="en-US" dirty="0"/>
              <a:t>读者自行验证：每棵树都有至少 </a:t>
            </a:r>
            <a:r>
              <a:rPr lang="en-US" altLang="zh-CN" dirty="0"/>
              <a:t>12</a:t>
            </a:r>
          </a:p>
          <a:p>
            <a:r>
              <a:rPr lang="zh-CN" altLang="en-US" dirty="0"/>
              <a:t>的点度为</a:t>
            </a:r>
            <a:r>
              <a:rPr lang="en-US" altLang="zh-CN" dirty="0"/>
              <a:t>1</a:t>
            </a:r>
            <a:r>
              <a:rPr lang="zh-CN" altLang="en-US" dirty="0"/>
              <a:t>或</a:t>
            </a:r>
            <a:r>
              <a:rPr lang="en-US" altLang="zh-CN" dirty="0"/>
              <a:t>2</a:t>
            </a:r>
            <a:r>
              <a:rPr lang="zh-CN" altLang="en-US" dirty="0"/>
              <a:t>。 简单讨论一下，不难证明：每个 </a:t>
            </a:r>
            <a:r>
              <a:rPr lang="en-US" altLang="zh-CN" dirty="0"/>
              <a:t>Rake/Compress </a:t>
            </a:r>
            <a:r>
              <a:rPr lang="zh-CN" altLang="en-US" dirty="0"/>
              <a:t>操作至多只会让两个相邻的原本合法的操作失效。 因此每层至少可以减少 </a:t>
            </a:r>
            <a:r>
              <a:rPr lang="en-US" altLang="zh-CN" dirty="0"/>
              <a:t>1/6 </a:t>
            </a:r>
            <a:r>
              <a:rPr lang="zh-CN" altLang="en-US" dirty="0"/>
              <a:t>的边。 事实上有一些反例违反了“每个 </a:t>
            </a:r>
            <a:r>
              <a:rPr lang="en-US" altLang="zh-CN" dirty="0"/>
              <a:t>R/C </a:t>
            </a:r>
            <a:r>
              <a:rPr lang="zh-CN" altLang="en-US" dirty="0"/>
              <a:t>操作至多只会让两个相邻的原本合法的操作失效”，但我们可以证明，假设有 </a:t>
            </a:r>
            <a:r>
              <a:rPr lang="en-US" altLang="zh-CN" dirty="0"/>
              <a:t>k </a:t>
            </a:r>
            <a:r>
              <a:rPr lang="zh-CN" altLang="en-US" dirty="0"/>
              <a:t>个反例，那么度为</a:t>
            </a:r>
            <a:r>
              <a:rPr lang="en-US" altLang="zh-CN" dirty="0"/>
              <a:t>1</a:t>
            </a:r>
            <a:r>
              <a:rPr lang="zh-CN" altLang="en-US" dirty="0"/>
              <a:t>或</a:t>
            </a:r>
            <a:r>
              <a:rPr lang="en-US" altLang="zh-CN" dirty="0"/>
              <a:t>2</a:t>
            </a:r>
            <a:r>
              <a:rPr lang="zh-CN" altLang="en-US" dirty="0"/>
              <a:t>的结点至少有 </a:t>
            </a:r>
            <a:r>
              <a:rPr lang="en-US" altLang="zh-CN" dirty="0"/>
              <a:t>N/2+k </a:t>
            </a:r>
            <a:r>
              <a:rPr lang="zh-CN" altLang="en-US" dirty="0"/>
              <a:t>个。</a:t>
            </a:r>
          </a:p>
          <a:p>
            <a:r>
              <a:rPr lang="zh-CN" altLang="en-US" dirty="0"/>
              <a:t>然后这样我们就有一个 </a:t>
            </a:r>
            <a:r>
              <a:rPr lang="en-US" altLang="zh-CN" dirty="0"/>
              <a:t>O(n)</a:t>
            </a:r>
            <a:r>
              <a:rPr lang="zh-CN" altLang="en-US" dirty="0"/>
              <a:t>的构建算法了，我们称作 </a:t>
            </a:r>
            <a:r>
              <a:rPr lang="en-US" altLang="zh-CN" dirty="0"/>
              <a:t>Build</a:t>
            </a:r>
            <a:r>
              <a:rPr lang="zh-CN" altLang="en-US" dirty="0"/>
              <a:t>。在构建算法过程中，我们可以指定例外界点，以符合特殊需求。</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非局部搜索</a:t>
            </a:r>
          </a:p>
        </p:txBody>
      </p:sp>
      <p:sp>
        <p:nvSpPr>
          <p:cNvPr id="3" name="内容占位符 2"/>
          <p:cNvSpPr>
            <a:spLocks noGrp="1"/>
          </p:cNvSpPr>
          <p:nvPr>
            <p:ph idx="1"/>
          </p:nvPr>
        </p:nvSpPr>
        <p:spPr/>
        <p:txBody>
          <a:bodyPr/>
          <a:lstStyle/>
          <a:p>
            <a:r>
              <a:rPr lang="en-US" altLang="zh-CN" dirty="0"/>
              <a:t>Non-local Searching</a:t>
            </a:r>
          </a:p>
          <a:p>
            <a:r>
              <a:rPr lang="zh-CN" altLang="en-US" dirty="0"/>
              <a:t>即</a:t>
            </a:r>
            <a:r>
              <a:rPr lang="en-US" altLang="zh-CN" dirty="0"/>
              <a:t>”</a:t>
            </a:r>
            <a:r>
              <a:rPr lang="zh-CN" altLang="en-US" dirty="0"/>
              <a:t>线段树上二分</a:t>
            </a:r>
            <a:r>
              <a:rPr lang="en-US" altLang="zh-CN" dirty="0"/>
              <a:t>”</a:t>
            </a:r>
            <a:r>
              <a:rPr lang="zh-CN" altLang="en-US" dirty="0"/>
              <a:t>在</a:t>
            </a:r>
            <a:r>
              <a:rPr lang="en-US" altLang="zh-CN" dirty="0"/>
              <a:t>top tree</a:t>
            </a:r>
            <a:r>
              <a:rPr lang="zh-CN" altLang="en-US" dirty="0"/>
              <a:t>上的拓展</a:t>
            </a:r>
            <a:endParaRPr lang="en-US" altLang="zh-CN" dirty="0"/>
          </a:p>
          <a:p>
            <a:r>
              <a:rPr lang="zh-CN" altLang="en-US" dirty="0"/>
              <a:t>如果，存在一个判定程序 </a:t>
            </a:r>
            <a:r>
              <a:rPr lang="en-US" altLang="zh-CN" dirty="0"/>
              <a:t>B:Cluster→Bool </a:t>
            </a:r>
            <a:r>
              <a:rPr lang="zh-CN" altLang="en-US" dirty="0"/>
              <a:t>，可以判断出“寻找目标”在这个 </a:t>
            </a:r>
            <a:r>
              <a:rPr lang="en-US" altLang="zh-CN" dirty="0"/>
              <a:t>Cluster </a:t>
            </a:r>
            <a:r>
              <a:rPr lang="zh-CN" altLang="en-US" dirty="0"/>
              <a:t>的哪一侧，那么存在一个 </a:t>
            </a:r>
            <a:r>
              <a:rPr lang="en-US" altLang="zh-CN" dirty="0"/>
              <a:t>B×O(</a:t>
            </a:r>
            <a:r>
              <a:rPr lang="en-US" altLang="zh-CN" dirty="0" err="1"/>
              <a:t>logn</a:t>
            </a:r>
            <a:r>
              <a:rPr lang="en-US" altLang="zh-CN" dirty="0"/>
              <a:t>) </a:t>
            </a:r>
            <a:r>
              <a:rPr lang="zh-CN" altLang="en-US" dirty="0"/>
              <a:t>的算法可以找到我们的“寻找目标”。这是线段树上二分的简单推广。注意这个 </a:t>
            </a:r>
            <a:r>
              <a:rPr lang="en-US" altLang="zh-CN" dirty="0"/>
              <a:t>B </a:t>
            </a:r>
            <a:r>
              <a:rPr lang="zh-CN" altLang="en-US" dirty="0"/>
              <a:t>的输入是根节点（整棵树），因此实现并非平凡。</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Sone1</a:t>
            </a:r>
            <a:endParaRPr lang="zh-CN" altLang="en-US" dirty="0"/>
          </a:p>
        </p:txBody>
      </p:sp>
      <p:sp>
        <p:nvSpPr>
          <p:cNvPr id="3" name="内容占位符 2"/>
          <p:cNvSpPr>
            <a:spLocks noGrp="1"/>
          </p:cNvSpPr>
          <p:nvPr>
            <p:ph idx="1"/>
          </p:nvPr>
        </p:nvSpPr>
        <p:spPr/>
        <p:txBody>
          <a:bodyPr>
            <a:normAutofit fontScale="77500" lnSpcReduction="20000"/>
          </a:bodyPr>
          <a:lstStyle/>
          <a:p>
            <a:r>
              <a:rPr lang="en-US" altLang="zh-CN" dirty="0"/>
              <a:t>K=0 </a:t>
            </a:r>
            <a:r>
              <a:rPr lang="zh-CN" altLang="en-US" dirty="0"/>
              <a:t>表示子树修改，后面</a:t>
            </a:r>
            <a:r>
              <a:rPr lang="en-US" altLang="zh-CN" dirty="0" err="1"/>
              <a:t>x,y</a:t>
            </a:r>
            <a:r>
              <a:rPr lang="zh-CN" altLang="en-US" dirty="0"/>
              <a:t>，表示以</a:t>
            </a:r>
            <a:r>
              <a:rPr lang="en-US" altLang="zh-CN" dirty="0"/>
              <a:t>x</a:t>
            </a:r>
            <a:r>
              <a:rPr lang="zh-CN" altLang="en-US" dirty="0"/>
              <a:t>为根的子树的点权值改成</a:t>
            </a:r>
            <a:r>
              <a:rPr lang="en-US" altLang="zh-CN" dirty="0"/>
              <a:t>y</a:t>
            </a:r>
          </a:p>
          <a:p>
            <a:r>
              <a:rPr lang="en-US" altLang="zh-CN" dirty="0"/>
              <a:t>K=1 </a:t>
            </a:r>
            <a:r>
              <a:rPr lang="zh-CN" altLang="en-US" dirty="0"/>
              <a:t>表示换根，后面</a:t>
            </a:r>
            <a:r>
              <a:rPr lang="en-US" altLang="zh-CN" dirty="0"/>
              <a:t>x</a:t>
            </a:r>
            <a:r>
              <a:rPr lang="zh-CN" altLang="en-US" dirty="0"/>
              <a:t>，表示把这棵树的根变成</a:t>
            </a:r>
            <a:r>
              <a:rPr lang="en-US" altLang="zh-CN" dirty="0"/>
              <a:t>x</a:t>
            </a:r>
          </a:p>
          <a:p>
            <a:r>
              <a:rPr lang="en-US" altLang="zh-CN" dirty="0"/>
              <a:t>K=2 </a:t>
            </a:r>
            <a:r>
              <a:rPr lang="zh-CN" altLang="en-US" dirty="0"/>
              <a:t>表示链修改，后面</a:t>
            </a:r>
            <a:r>
              <a:rPr lang="en-US" altLang="zh-CN" dirty="0" err="1"/>
              <a:t>x,y,z</a:t>
            </a:r>
            <a:r>
              <a:rPr lang="zh-CN" altLang="en-US" dirty="0"/>
              <a:t>，表示把这棵树中</a:t>
            </a:r>
            <a:r>
              <a:rPr lang="en-US" altLang="zh-CN" dirty="0"/>
              <a:t>x-y</a:t>
            </a:r>
            <a:r>
              <a:rPr lang="zh-CN" altLang="en-US" dirty="0"/>
              <a:t>的路径上点权值改成</a:t>
            </a:r>
            <a:r>
              <a:rPr lang="en-US" altLang="zh-CN" dirty="0"/>
              <a:t>z</a:t>
            </a:r>
          </a:p>
          <a:p>
            <a:r>
              <a:rPr lang="en-US" altLang="zh-CN" dirty="0"/>
              <a:t>K=3 </a:t>
            </a:r>
            <a:r>
              <a:rPr lang="zh-CN" altLang="en-US" dirty="0"/>
              <a:t>表示子树询问</a:t>
            </a:r>
            <a:r>
              <a:rPr lang="en-US" altLang="zh-CN" dirty="0"/>
              <a:t>min</a:t>
            </a:r>
            <a:r>
              <a:rPr lang="zh-CN" altLang="en-US" dirty="0"/>
              <a:t>，后面</a:t>
            </a:r>
            <a:r>
              <a:rPr lang="en-US" altLang="zh-CN" dirty="0"/>
              <a:t>x</a:t>
            </a:r>
            <a:r>
              <a:rPr lang="zh-CN" altLang="en-US" dirty="0"/>
              <a:t>，表示以</a:t>
            </a:r>
            <a:r>
              <a:rPr lang="en-US" altLang="zh-CN" dirty="0"/>
              <a:t>x</a:t>
            </a:r>
            <a:r>
              <a:rPr lang="zh-CN" altLang="en-US" dirty="0"/>
              <a:t>为根的子树中点的权值</a:t>
            </a:r>
            <a:r>
              <a:rPr lang="en-US" altLang="zh-CN" dirty="0"/>
              <a:t>min</a:t>
            </a:r>
          </a:p>
          <a:p>
            <a:r>
              <a:rPr lang="en-US" altLang="zh-CN" dirty="0"/>
              <a:t>K=4 </a:t>
            </a:r>
            <a:r>
              <a:rPr lang="zh-CN" altLang="en-US" dirty="0"/>
              <a:t>表示子树询问</a:t>
            </a:r>
            <a:r>
              <a:rPr lang="en-US" altLang="zh-CN" dirty="0"/>
              <a:t>max</a:t>
            </a:r>
            <a:r>
              <a:rPr lang="zh-CN" altLang="en-US" dirty="0"/>
              <a:t>，后面</a:t>
            </a:r>
            <a:r>
              <a:rPr lang="en-US" altLang="zh-CN" dirty="0"/>
              <a:t>x</a:t>
            </a:r>
            <a:r>
              <a:rPr lang="zh-CN" altLang="en-US" dirty="0"/>
              <a:t>，表示以</a:t>
            </a:r>
            <a:r>
              <a:rPr lang="en-US" altLang="zh-CN" dirty="0"/>
              <a:t>x</a:t>
            </a:r>
            <a:r>
              <a:rPr lang="zh-CN" altLang="en-US" dirty="0"/>
              <a:t>为根的子树中点的权值</a:t>
            </a:r>
            <a:r>
              <a:rPr lang="en-US" altLang="zh-CN" dirty="0"/>
              <a:t>max</a:t>
            </a:r>
          </a:p>
          <a:p>
            <a:r>
              <a:rPr lang="en-US" altLang="zh-CN" dirty="0"/>
              <a:t>K=5 </a:t>
            </a:r>
            <a:r>
              <a:rPr lang="zh-CN" altLang="en-US" dirty="0"/>
              <a:t>表示子树加，后面</a:t>
            </a:r>
            <a:r>
              <a:rPr lang="en-US" altLang="zh-CN" dirty="0" err="1"/>
              <a:t>x,y</a:t>
            </a:r>
            <a:r>
              <a:rPr lang="zh-CN" altLang="en-US" dirty="0"/>
              <a:t>，表示</a:t>
            </a:r>
            <a:r>
              <a:rPr lang="en-US" altLang="zh-CN" dirty="0"/>
              <a:t>x</a:t>
            </a:r>
            <a:r>
              <a:rPr lang="zh-CN" altLang="en-US" dirty="0"/>
              <a:t>为根的子树中点的权值</a:t>
            </a:r>
            <a:r>
              <a:rPr lang="en-US" altLang="zh-CN" dirty="0"/>
              <a:t>+y</a:t>
            </a:r>
          </a:p>
          <a:p>
            <a:r>
              <a:rPr lang="en-US" altLang="zh-CN" dirty="0"/>
              <a:t>K=6 </a:t>
            </a:r>
            <a:r>
              <a:rPr lang="zh-CN" altLang="en-US" dirty="0"/>
              <a:t>表示链加，后面</a:t>
            </a:r>
            <a:r>
              <a:rPr lang="en-US" altLang="zh-CN" dirty="0" err="1"/>
              <a:t>x,y,z</a:t>
            </a:r>
            <a:r>
              <a:rPr lang="zh-CN" altLang="en-US" dirty="0"/>
              <a:t>，表示把这棵树中</a:t>
            </a:r>
            <a:r>
              <a:rPr lang="en-US" altLang="zh-CN" dirty="0"/>
              <a:t>x-y</a:t>
            </a:r>
            <a:r>
              <a:rPr lang="zh-CN" altLang="en-US" dirty="0"/>
              <a:t>的路径上点权值改成</a:t>
            </a:r>
            <a:r>
              <a:rPr lang="en-US" altLang="zh-CN" dirty="0"/>
              <a:t>+z</a:t>
            </a:r>
          </a:p>
          <a:p>
            <a:r>
              <a:rPr lang="en-US" altLang="zh-CN" dirty="0"/>
              <a:t>K=7 </a:t>
            </a:r>
            <a:r>
              <a:rPr lang="zh-CN" altLang="en-US" dirty="0"/>
              <a:t>表示链询问</a:t>
            </a:r>
            <a:r>
              <a:rPr lang="en-US" altLang="zh-CN" dirty="0"/>
              <a:t>min</a:t>
            </a:r>
            <a:r>
              <a:rPr lang="zh-CN" altLang="en-US" dirty="0"/>
              <a:t>，后面</a:t>
            </a:r>
            <a:r>
              <a:rPr lang="en-US" altLang="zh-CN" dirty="0" err="1"/>
              <a:t>x,y</a:t>
            </a:r>
            <a:r>
              <a:rPr lang="zh-CN" altLang="en-US" dirty="0"/>
              <a:t>，表示把这棵树中</a:t>
            </a:r>
            <a:r>
              <a:rPr lang="en-US" altLang="zh-CN" dirty="0"/>
              <a:t>x-y</a:t>
            </a:r>
            <a:r>
              <a:rPr lang="zh-CN" altLang="en-US" dirty="0"/>
              <a:t>的路径上点的</a:t>
            </a:r>
            <a:r>
              <a:rPr lang="en-US" altLang="zh-CN" dirty="0"/>
              <a:t>min</a:t>
            </a:r>
          </a:p>
          <a:p>
            <a:r>
              <a:rPr lang="en-US" altLang="zh-CN" dirty="0"/>
              <a:t>K=8 </a:t>
            </a:r>
            <a:r>
              <a:rPr lang="zh-CN" altLang="en-US" dirty="0"/>
              <a:t>表示链询问</a:t>
            </a:r>
            <a:r>
              <a:rPr lang="en-US" altLang="zh-CN" dirty="0"/>
              <a:t>max</a:t>
            </a:r>
            <a:r>
              <a:rPr lang="zh-CN" altLang="en-US" dirty="0"/>
              <a:t>，后面</a:t>
            </a:r>
            <a:r>
              <a:rPr lang="en-US" altLang="zh-CN" dirty="0" err="1"/>
              <a:t>x,y</a:t>
            </a:r>
            <a:r>
              <a:rPr lang="zh-CN" altLang="en-US" dirty="0"/>
              <a:t>，表示把这棵树中</a:t>
            </a:r>
            <a:r>
              <a:rPr lang="en-US" altLang="zh-CN" dirty="0"/>
              <a:t>x-y</a:t>
            </a:r>
            <a:r>
              <a:rPr lang="zh-CN" altLang="en-US" dirty="0"/>
              <a:t>的路径上点的</a:t>
            </a:r>
            <a:r>
              <a:rPr lang="en-US" altLang="zh-CN" dirty="0"/>
              <a:t>max</a:t>
            </a:r>
          </a:p>
          <a:p>
            <a:r>
              <a:rPr lang="en-US" altLang="zh-CN" dirty="0"/>
              <a:t>K=9 </a:t>
            </a:r>
            <a:r>
              <a:rPr lang="zh-CN" altLang="en-US" dirty="0"/>
              <a:t>表示换父亲，后面</a:t>
            </a:r>
            <a:r>
              <a:rPr lang="en-US" altLang="zh-CN" dirty="0" err="1"/>
              <a:t>x,y</a:t>
            </a:r>
            <a:r>
              <a:rPr lang="zh-CN" altLang="en-US" dirty="0"/>
              <a:t>，表示把</a:t>
            </a:r>
            <a:r>
              <a:rPr lang="en-US" altLang="zh-CN" dirty="0"/>
              <a:t>x</a:t>
            </a:r>
            <a:r>
              <a:rPr lang="zh-CN" altLang="en-US" dirty="0"/>
              <a:t>的父亲换成</a:t>
            </a:r>
            <a:r>
              <a:rPr lang="en-US" altLang="zh-CN" dirty="0"/>
              <a:t>y</a:t>
            </a:r>
            <a:r>
              <a:rPr lang="zh-CN" altLang="en-US" dirty="0"/>
              <a:t>，如果</a:t>
            </a:r>
            <a:r>
              <a:rPr lang="en-US" altLang="zh-CN" dirty="0"/>
              <a:t>y</a:t>
            </a:r>
            <a:r>
              <a:rPr lang="zh-CN" altLang="en-US" dirty="0"/>
              <a:t>在</a:t>
            </a:r>
            <a:r>
              <a:rPr lang="en-US" altLang="zh-CN" dirty="0"/>
              <a:t>x</a:t>
            </a:r>
            <a:r>
              <a:rPr lang="zh-CN" altLang="en-US" dirty="0"/>
              <a:t>子树里不操作。</a:t>
            </a:r>
          </a:p>
          <a:p>
            <a:r>
              <a:rPr lang="en-US" altLang="zh-CN" dirty="0"/>
              <a:t>K=10 </a:t>
            </a:r>
            <a:r>
              <a:rPr lang="zh-CN" altLang="en-US" dirty="0"/>
              <a:t>表示链询问</a:t>
            </a:r>
            <a:r>
              <a:rPr lang="en-US" altLang="zh-CN" dirty="0"/>
              <a:t>sum</a:t>
            </a:r>
            <a:r>
              <a:rPr lang="zh-CN" altLang="en-US" dirty="0"/>
              <a:t>，后面</a:t>
            </a:r>
            <a:r>
              <a:rPr lang="en-US" altLang="zh-CN" dirty="0" err="1"/>
              <a:t>x,y,z</a:t>
            </a:r>
            <a:r>
              <a:rPr lang="zh-CN" altLang="en-US" dirty="0"/>
              <a:t>，表示表示把这棵树中</a:t>
            </a:r>
            <a:r>
              <a:rPr lang="en-US" altLang="zh-CN" dirty="0"/>
              <a:t>x-y</a:t>
            </a:r>
            <a:r>
              <a:rPr lang="zh-CN" altLang="en-US" dirty="0"/>
              <a:t>的路径上点的</a:t>
            </a:r>
            <a:r>
              <a:rPr lang="en-US" altLang="zh-CN" dirty="0"/>
              <a:t>sum</a:t>
            </a:r>
          </a:p>
          <a:p>
            <a:r>
              <a:rPr lang="en-US" altLang="zh-CN" dirty="0"/>
              <a:t>K=11 </a:t>
            </a:r>
            <a:r>
              <a:rPr lang="zh-CN" altLang="en-US" dirty="0"/>
              <a:t>表示子树询问</a:t>
            </a:r>
            <a:r>
              <a:rPr lang="en-US" altLang="zh-CN" dirty="0"/>
              <a:t>sum</a:t>
            </a:r>
            <a:r>
              <a:rPr lang="zh-CN" altLang="en-US" dirty="0"/>
              <a:t>，后面</a:t>
            </a:r>
            <a:r>
              <a:rPr lang="en-US" altLang="zh-CN" dirty="0"/>
              <a:t>x</a:t>
            </a:r>
            <a:r>
              <a:rPr lang="zh-CN" altLang="en-US" dirty="0"/>
              <a:t>，表示以</a:t>
            </a:r>
            <a:r>
              <a:rPr lang="en-US" altLang="zh-CN" dirty="0"/>
              <a:t>x</a:t>
            </a:r>
            <a:r>
              <a:rPr lang="zh-CN" altLang="en-US" dirty="0"/>
              <a:t>为根的子树的点权</a:t>
            </a:r>
            <a:r>
              <a:rPr lang="en-US" altLang="zh-CN" dirty="0"/>
              <a:t>sum</a:t>
            </a:r>
          </a:p>
          <a:p>
            <a:endParaRPr lang="zh-CN" altLang="en-US" dirty="0"/>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6597</Words>
  <Application>Microsoft Office PowerPoint</Application>
  <PresentationFormat>宽屏</PresentationFormat>
  <Paragraphs>438</Paragraphs>
  <Slides>110</Slides>
  <Notes>0</Notes>
  <HiddenSlides>0</HiddenSlides>
  <MMClips>0</MMClips>
  <ScaleCrop>false</ScaleCrop>
  <HeadingPairs>
    <vt:vector size="8" baseType="variant">
      <vt:variant>
        <vt:lpstr>已用的字体</vt:lpstr>
      </vt:variant>
      <vt:variant>
        <vt:i4>3</vt:i4>
      </vt:variant>
      <vt:variant>
        <vt:lpstr>主题</vt:lpstr>
      </vt:variant>
      <vt:variant>
        <vt:i4>1</vt:i4>
      </vt:variant>
      <vt:variant>
        <vt:lpstr>嵌入 OLE 服务器</vt:lpstr>
      </vt:variant>
      <vt:variant>
        <vt:i4>0</vt:i4>
      </vt:variant>
      <vt:variant>
        <vt:lpstr>幻灯片标题</vt:lpstr>
      </vt:variant>
      <vt:variant>
        <vt:i4>110</vt:i4>
      </vt:variant>
    </vt:vector>
  </HeadingPairs>
  <TitlesOfParts>
    <vt:vector size="114" baseType="lpstr">
      <vt:lpstr>Arial</vt:lpstr>
      <vt:lpstr>Calibri</vt:lpstr>
      <vt:lpstr>Calibri Light</vt:lpstr>
      <vt:lpstr>Office 主题</vt:lpstr>
      <vt:lpstr>Day1</vt:lpstr>
      <vt:lpstr>动态树(分治)</vt:lpstr>
      <vt:lpstr>常用的树分治方法</vt:lpstr>
      <vt:lpstr>Notice</vt:lpstr>
      <vt:lpstr>Note</vt:lpstr>
      <vt:lpstr>Explanation</vt:lpstr>
      <vt:lpstr>Explanation</vt:lpstr>
      <vt:lpstr>Explanation</vt:lpstr>
      <vt:lpstr>点分治</vt:lpstr>
      <vt:lpstr>边分治</vt:lpstr>
      <vt:lpstr>三度化</vt:lpstr>
      <vt:lpstr>三度化</vt:lpstr>
      <vt:lpstr>链分治</vt:lpstr>
      <vt:lpstr>Luogu2056 [ZJOI2007]捉迷藏</vt:lpstr>
      <vt:lpstr>Solution</vt:lpstr>
      <vt:lpstr>Solution</vt:lpstr>
      <vt:lpstr>Bzoj2566 xmastree</vt:lpstr>
      <vt:lpstr>Solution</vt:lpstr>
      <vt:lpstr>Bzoj3730 震波&amp;Hdu4918 Query on the subtree</vt:lpstr>
      <vt:lpstr>Solution</vt:lpstr>
      <vt:lpstr>Bzoj4372 烁烁的游戏</vt:lpstr>
      <vt:lpstr>Solution</vt:lpstr>
      <vt:lpstr>[Ynoi2012]D1T3</vt:lpstr>
      <vt:lpstr>Solution</vt:lpstr>
      <vt:lpstr>Solution</vt:lpstr>
      <vt:lpstr>Solution</vt:lpstr>
      <vt:lpstr>floj307 不可知圆环</vt:lpstr>
      <vt:lpstr>PowerPoint 演示文稿</vt:lpstr>
      <vt:lpstr>Solution</vt:lpstr>
      <vt:lpstr>Solution</vt:lpstr>
      <vt:lpstr>Ynoi2012D2T3 ??????</vt:lpstr>
      <vt:lpstr>Ynoi2012D2T3 ??????</vt:lpstr>
      <vt:lpstr>Solution1</vt:lpstr>
      <vt:lpstr>Solution2</vt:lpstr>
      <vt:lpstr>Solution2</vt:lpstr>
      <vt:lpstr>Solution3</vt:lpstr>
      <vt:lpstr>Solution3</vt:lpstr>
      <vt:lpstr>Solution4</vt:lpstr>
      <vt:lpstr>Solution4</vt:lpstr>
      <vt:lpstr>Fact</vt:lpstr>
      <vt:lpstr>God</vt:lpstr>
      <vt:lpstr>Oh no</vt:lpstr>
      <vt:lpstr>WTF</vt:lpstr>
      <vt:lpstr>Solution4</vt:lpstr>
      <vt:lpstr>Solution5</vt:lpstr>
      <vt:lpstr>Solution5</vt:lpstr>
      <vt:lpstr>Preknownledge</vt:lpstr>
      <vt:lpstr>Preknownledge</vt:lpstr>
      <vt:lpstr>Preknownledge</vt:lpstr>
      <vt:lpstr>Solution5</vt:lpstr>
      <vt:lpstr>Solution5</vt:lpstr>
      <vt:lpstr>Ynoi2013D2T3 ??????</vt:lpstr>
      <vt:lpstr>Ynoi2013D2T3 ??????</vt:lpstr>
      <vt:lpstr>Solution1</vt:lpstr>
      <vt:lpstr>Solution2</vt:lpstr>
      <vt:lpstr>Solution2</vt:lpstr>
      <vt:lpstr>Solution2</vt:lpstr>
      <vt:lpstr>Solution2</vt:lpstr>
      <vt:lpstr>Solution2</vt:lpstr>
      <vt:lpstr>Solution2</vt:lpstr>
      <vt:lpstr>Solution2</vt:lpstr>
      <vt:lpstr>Solution3</vt:lpstr>
      <vt:lpstr>Link Cut Tree</vt:lpstr>
      <vt:lpstr>Link Cut Tree</vt:lpstr>
      <vt:lpstr>Link Cut Tree</vt:lpstr>
      <vt:lpstr>[Ynoi2016]炸脖龙II</vt:lpstr>
      <vt:lpstr>Solution</vt:lpstr>
      <vt:lpstr>Codeforces 545 F</vt:lpstr>
      <vt:lpstr>Solution</vt:lpstr>
      <vt:lpstr>Solution</vt:lpstr>
      <vt:lpstr>bzoj 4025 二分图</vt:lpstr>
      <vt:lpstr>Solution</vt:lpstr>
      <vt:lpstr>bzoj 3514 Codechef MARCH14 GERALD07加强版</vt:lpstr>
      <vt:lpstr>Solution</vt:lpstr>
      <vt:lpstr>静态lct</vt:lpstr>
      <vt:lpstr>静态lct</vt:lpstr>
      <vt:lpstr>lct维护子树</vt:lpstr>
      <vt:lpstr>静态lct维护子树</vt:lpstr>
      <vt:lpstr>使用splay维护轻儿子的lct</vt:lpstr>
      <vt:lpstr>Top tree</vt:lpstr>
      <vt:lpstr>Top tree</vt:lpstr>
      <vt:lpstr>Top tree</vt:lpstr>
      <vt:lpstr>Cluster</vt:lpstr>
      <vt:lpstr>相关术语</vt:lpstr>
      <vt:lpstr>相关术语</vt:lpstr>
      <vt:lpstr>Cluster的合并</vt:lpstr>
      <vt:lpstr>Cluster合并的可能形态</vt:lpstr>
      <vt:lpstr>Top tree的树结构</vt:lpstr>
      <vt:lpstr>Top tree的树结构</vt:lpstr>
      <vt:lpstr>Top tree的树结构</vt:lpstr>
      <vt:lpstr>Top tree的外部操作</vt:lpstr>
      <vt:lpstr>Top tree的内部操作</vt:lpstr>
      <vt:lpstr>Top tree</vt:lpstr>
      <vt:lpstr>Top tree的构造</vt:lpstr>
      <vt:lpstr>Top tree的构造</vt:lpstr>
      <vt:lpstr>Top tree的构造</vt:lpstr>
      <vt:lpstr>Top tree的构造</vt:lpstr>
      <vt:lpstr>非局部搜索</vt:lpstr>
      <vt:lpstr>Sone1</vt:lpstr>
      <vt:lpstr>Solution</vt:lpstr>
      <vt:lpstr>Solution</vt:lpstr>
      <vt:lpstr>[ZJOI2015]幻想乡战略游戏</vt:lpstr>
      <vt:lpstr>Solution</vt:lpstr>
      <vt:lpstr>静态top tree</vt:lpstr>
      <vt:lpstr>基于HLD实现的静态top tree</vt:lpstr>
      <vt:lpstr>基于HLD实现的静态top tree</vt:lpstr>
      <vt:lpstr>Rake&amp;Compress</vt:lpstr>
      <vt:lpstr>复杂度证明</vt:lpstr>
      <vt:lpstr>复杂度证明</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BILL</dc:creator>
  <cp:lastModifiedBy>w cq</cp:lastModifiedBy>
  <cp:revision>159</cp:revision>
  <dcterms:created xsi:type="dcterms:W3CDTF">2019-05-26T16:04:00Z</dcterms:created>
  <dcterms:modified xsi:type="dcterms:W3CDTF">2019-08-01T08:11:16Z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2052-11.1.0.8894</vt:lpwstr>
  </property>
</Properties>
</file>